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
  </p:notesMasterIdLst>
  <p:sldIdLst>
    <p:sldId id="269" r:id="rId2"/>
    <p:sldId id="270" r:id="rId3"/>
    <p:sldId id="271" r:id="rId4"/>
    <p:sldId id="272" r:id="rId5"/>
    <p:sldId id="274" r:id="rId6"/>
    <p:sldId id="275" r:id="rId7"/>
  </p:sldIdLst>
  <p:sldSz cx="6858000" cy="9144000" type="screen4x3"/>
  <p:notesSz cx="6858000" cy="9296400"/>
  <p:defaultTextStyle>
    <a:defPPr>
      <a:defRPr lang="en-US"/>
    </a:defPPr>
    <a:lvl1pPr algn="l" rtl="0" fontAlgn="base">
      <a:spcBef>
        <a:spcPct val="0"/>
      </a:spcBef>
      <a:spcAft>
        <a:spcPct val="0"/>
      </a:spcAft>
      <a:defRPr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b="1" kern="1200">
        <a:solidFill>
          <a:schemeClr val="tx1"/>
        </a:solidFill>
        <a:latin typeface="Arial" charset="0"/>
        <a:ea typeface="ＭＳ Ｐゴシック" charset="0"/>
        <a:cs typeface="ＭＳ Ｐゴシック" charset="0"/>
      </a:defRPr>
    </a:lvl5pPr>
    <a:lvl6pPr marL="2286000" algn="l" defTabSz="457200" rtl="0" eaLnBrk="1" latinLnBrk="0" hangingPunct="1">
      <a:defRPr b="1" kern="1200">
        <a:solidFill>
          <a:schemeClr val="tx1"/>
        </a:solidFill>
        <a:latin typeface="Arial" charset="0"/>
        <a:ea typeface="ＭＳ Ｐゴシック" charset="0"/>
        <a:cs typeface="ＭＳ Ｐゴシック" charset="0"/>
      </a:defRPr>
    </a:lvl6pPr>
    <a:lvl7pPr marL="2743200" algn="l" defTabSz="457200" rtl="0" eaLnBrk="1" latinLnBrk="0" hangingPunct="1">
      <a:defRPr b="1" kern="1200">
        <a:solidFill>
          <a:schemeClr val="tx1"/>
        </a:solidFill>
        <a:latin typeface="Arial" charset="0"/>
        <a:ea typeface="ＭＳ Ｐゴシック" charset="0"/>
        <a:cs typeface="ＭＳ Ｐゴシック" charset="0"/>
      </a:defRPr>
    </a:lvl7pPr>
    <a:lvl8pPr marL="3200400" algn="l" defTabSz="457200" rtl="0" eaLnBrk="1" latinLnBrk="0" hangingPunct="1">
      <a:defRPr b="1" kern="1200">
        <a:solidFill>
          <a:schemeClr val="tx1"/>
        </a:solidFill>
        <a:latin typeface="Arial" charset="0"/>
        <a:ea typeface="ＭＳ Ｐゴシック" charset="0"/>
        <a:cs typeface="ＭＳ Ｐゴシック" charset="0"/>
      </a:defRPr>
    </a:lvl8pPr>
    <a:lvl9pPr marL="3657600" algn="l" defTabSz="457200" rtl="0" eaLnBrk="1" latinLnBrk="0" hangingPunct="1">
      <a:defRPr b="1"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ominic Papineau"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6C9"/>
    <a:srgbClr val="EC8371"/>
    <a:srgbClr val="2448E4"/>
    <a:srgbClr val="00C6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13"/>
    <p:restoredTop sz="95994" autoAdjust="0"/>
  </p:normalViewPr>
  <p:slideViewPr>
    <p:cSldViewPr>
      <p:cViewPr varScale="1">
        <p:scale>
          <a:sx n="75" d="100"/>
          <a:sy n="75" d="100"/>
        </p:scale>
        <p:origin x="1122" y="66"/>
      </p:cViewPr>
      <p:guideLst>
        <p:guide orient="horz" pos="2880"/>
        <p:guide pos="2160"/>
      </p:guideLst>
    </p:cSldViewPr>
  </p:slideViewPr>
  <p:outlineViewPr>
    <p:cViewPr>
      <p:scale>
        <a:sx n="33" d="100"/>
        <a:sy n="33" d="100"/>
      </p:scale>
      <p:origin x="0" y="-28360"/>
    </p:cViewPr>
  </p:outlineViewPr>
  <p:notesTextViewPr>
    <p:cViewPr>
      <p:scale>
        <a:sx n="100" d="100"/>
        <a:sy n="100" d="100"/>
      </p:scale>
      <p:origin x="0" y="0"/>
    </p:cViewPr>
  </p:notesTextViewPr>
  <p:sorterViewPr>
    <p:cViewPr>
      <p:scale>
        <a:sx n="136" d="100"/>
        <a:sy n="13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72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66725"/>
          </a:xfrm>
          <a:prstGeom prst="rect">
            <a:avLst/>
          </a:prstGeom>
        </p:spPr>
        <p:txBody>
          <a:bodyPr vert="horz" lIns="91440" tIns="45720" rIns="91440" bIns="45720" rtlCol="0"/>
          <a:lstStyle>
            <a:lvl1pPr algn="r">
              <a:defRPr sz="1200"/>
            </a:lvl1pPr>
          </a:lstStyle>
          <a:p>
            <a:fld id="{D7FC22FB-BC9E-DF4C-B1C0-B02BA22AAA21}" type="datetimeFigureOut">
              <a:rPr lang="en-GB" smtClean="0"/>
              <a:t>07/03/2019</a:t>
            </a:fld>
            <a:endParaRPr lang="en-GB"/>
          </a:p>
        </p:txBody>
      </p:sp>
      <p:sp>
        <p:nvSpPr>
          <p:cNvPr id="4" name="Slide Image Placeholder 3"/>
          <p:cNvSpPr>
            <a:spLocks noGrp="1" noRot="1" noChangeAspect="1"/>
          </p:cNvSpPr>
          <p:nvPr>
            <p:ph type="sldImg" idx="2"/>
          </p:nvPr>
        </p:nvSpPr>
        <p:spPr>
          <a:xfrm>
            <a:off x="2252663" y="1162050"/>
            <a:ext cx="2352675" cy="31369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73575"/>
            <a:ext cx="548640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829675"/>
            <a:ext cx="2971800" cy="46672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829675"/>
            <a:ext cx="2971800" cy="466725"/>
          </a:xfrm>
          <a:prstGeom prst="rect">
            <a:avLst/>
          </a:prstGeom>
        </p:spPr>
        <p:txBody>
          <a:bodyPr vert="horz" lIns="91440" tIns="45720" rIns="91440" bIns="45720" rtlCol="0" anchor="b"/>
          <a:lstStyle>
            <a:lvl1pPr algn="r">
              <a:defRPr sz="1200"/>
            </a:lvl1pPr>
          </a:lstStyle>
          <a:p>
            <a:fld id="{C6C3089E-93DD-2248-8DB9-6A84B1BAE5BE}" type="slidenum">
              <a:rPr lang="en-GB" smtClean="0"/>
              <a:t>‹#›</a:t>
            </a:fld>
            <a:endParaRPr lang="en-GB"/>
          </a:p>
        </p:txBody>
      </p:sp>
    </p:spTree>
    <p:extLst>
      <p:ext uri="{BB962C8B-B14F-4D97-AF65-F5344CB8AC3E}">
        <p14:creationId xmlns:p14="http://schemas.microsoft.com/office/powerpoint/2010/main" val="1081508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038"/>
            <a:ext cx="5829300" cy="1960562"/>
          </a:xfrm>
        </p:spPr>
        <p:txBody>
          <a:bodyPr/>
          <a:lstStyle/>
          <a:p>
            <a:r>
              <a:rPr lang="en-US"/>
              <a:t>Click to edit Master title style</a:t>
            </a:r>
          </a:p>
        </p:txBody>
      </p:sp>
      <p:sp>
        <p:nvSpPr>
          <p:cNvPr id="3" name="Subtitle 2"/>
          <p:cNvSpPr>
            <a:spLocks noGrp="1"/>
          </p:cNvSpPr>
          <p:nvPr>
            <p:ph type="subTitle" idx="1"/>
          </p:nvPr>
        </p:nvSpPr>
        <p:spPr>
          <a:xfrm>
            <a:off x="1028700" y="5181600"/>
            <a:ext cx="48006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53B5AA-9A77-2040-B2EB-E5F821130064}" type="slidenum">
              <a:rPr lang="en-US"/>
              <a:pPr>
                <a:defRPr/>
              </a:pPr>
              <a:t>‹#›</a:t>
            </a:fld>
            <a:endParaRPr lang="en-US"/>
          </a:p>
        </p:txBody>
      </p:sp>
    </p:spTree>
    <p:extLst>
      <p:ext uri="{BB962C8B-B14F-4D97-AF65-F5344CB8AC3E}">
        <p14:creationId xmlns:p14="http://schemas.microsoft.com/office/powerpoint/2010/main" val="393880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695835-308A-B244-A86A-2BA34A2773EC}" type="slidenum">
              <a:rPr lang="en-US"/>
              <a:pPr>
                <a:defRPr/>
              </a:pPr>
              <a:t>‹#›</a:t>
            </a:fld>
            <a:endParaRPr lang="en-US"/>
          </a:p>
        </p:txBody>
      </p:sp>
    </p:spTree>
    <p:extLst>
      <p:ext uri="{BB962C8B-B14F-4D97-AF65-F5344CB8AC3E}">
        <p14:creationId xmlns:p14="http://schemas.microsoft.com/office/powerpoint/2010/main" val="4138551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713"/>
            <a:ext cx="1543050" cy="7800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366713"/>
            <a:ext cx="4476750" cy="7800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393773-23DA-F14A-8440-EA0AE07B2B51}" type="slidenum">
              <a:rPr lang="en-US"/>
              <a:pPr>
                <a:defRPr/>
              </a:pPr>
              <a:t>‹#›</a:t>
            </a:fld>
            <a:endParaRPr lang="en-US"/>
          </a:p>
        </p:txBody>
      </p:sp>
    </p:spTree>
    <p:extLst>
      <p:ext uri="{BB962C8B-B14F-4D97-AF65-F5344CB8AC3E}">
        <p14:creationId xmlns:p14="http://schemas.microsoft.com/office/powerpoint/2010/main" val="20537493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42900" y="366713"/>
            <a:ext cx="6172200" cy="7800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0B9DFAE-7D8C-6644-AF53-664D507F043A}" type="slidenum">
              <a:rPr lang="en-US"/>
              <a:pPr>
                <a:defRPr/>
              </a:pPr>
              <a:t>‹#›</a:t>
            </a:fld>
            <a:endParaRPr lang="en-US"/>
          </a:p>
        </p:txBody>
      </p:sp>
    </p:spTree>
    <p:extLst>
      <p:ext uri="{BB962C8B-B14F-4D97-AF65-F5344CB8AC3E}">
        <p14:creationId xmlns:p14="http://schemas.microsoft.com/office/powerpoint/2010/main" val="1036928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28DDEC-A834-0745-9E8D-F3A1EFDB5295}" type="slidenum">
              <a:rPr lang="en-US"/>
              <a:pPr>
                <a:defRPr/>
              </a:pPr>
              <a:t>‹#›</a:t>
            </a:fld>
            <a:endParaRPr lang="en-US"/>
          </a:p>
        </p:txBody>
      </p:sp>
    </p:spTree>
    <p:extLst>
      <p:ext uri="{BB962C8B-B14F-4D97-AF65-F5344CB8AC3E}">
        <p14:creationId xmlns:p14="http://schemas.microsoft.com/office/powerpoint/2010/main" val="3064438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338" y="5875338"/>
            <a:ext cx="5829300" cy="181610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541338" y="3875088"/>
            <a:ext cx="58293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76B27C-DB1E-6D41-85F8-AB0CBE2B94D8}" type="slidenum">
              <a:rPr lang="en-US"/>
              <a:pPr>
                <a:defRPr/>
              </a:pPr>
              <a:t>‹#›</a:t>
            </a:fld>
            <a:endParaRPr lang="en-US"/>
          </a:p>
        </p:txBody>
      </p:sp>
    </p:spTree>
    <p:extLst>
      <p:ext uri="{BB962C8B-B14F-4D97-AF65-F5344CB8AC3E}">
        <p14:creationId xmlns:p14="http://schemas.microsoft.com/office/powerpoint/2010/main" val="2393842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2133600"/>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505200" y="2133600"/>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0333447-132D-B24E-A784-9F07B81711D9}" type="slidenum">
              <a:rPr lang="en-US"/>
              <a:pPr>
                <a:defRPr/>
              </a:pPr>
              <a:t>‹#›</a:t>
            </a:fld>
            <a:endParaRPr lang="en-US"/>
          </a:p>
        </p:txBody>
      </p:sp>
    </p:spTree>
    <p:extLst>
      <p:ext uri="{BB962C8B-B14F-4D97-AF65-F5344CB8AC3E}">
        <p14:creationId xmlns:p14="http://schemas.microsoft.com/office/powerpoint/2010/main" val="4073884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2046288"/>
            <a:ext cx="3030538"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2900363"/>
            <a:ext cx="3030538"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4563" y="2046288"/>
            <a:ext cx="3030537"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4563" y="2900363"/>
            <a:ext cx="3030537"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4A60EE5-FBF4-D94B-8DD7-03C60C71DE1C}" type="slidenum">
              <a:rPr lang="en-US"/>
              <a:pPr>
                <a:defRPr/>
              </a:pPr>
              <a:t>‹#›</a:t>
            </a:fld>
            <a:endParaRPr lang="en-US"/>
          </a:p>
        </p:txBody>
      </p:sp>
    </p:spTree>
    <p:extLst>
      <p:ext uri="{BB962C8B-B14F-4D97-AF65-F5344CB8AC3E}">
        <p14:creationId xmlns:p14="http://schemas.microsoft.com/office/powerpoint/2010/main" val="802168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50DEB62-49A2-6849-80D2-BCCC652D033E}" type="slidenum">
              <a:rPr lang="en-US"/>
              <a:pPr>
                <a:defRPr/>
              </a:pPr>
              <a:t>‹#›</a:t>
            </a:fld>
            <a:endParaRPr lang="en-US"/>
          </a:p>
        </p:txBody>
      </p:sp>
    </p:spTree>
    <p:extLst>
      <p:ext uri="{BB962C8B-B14F-4D97-AF65-F5344CB8AC3E}">
        <p14:creationId xmlns:p14="http://schemas.microsoft.com/office/powerpoint/2010/main" val="560833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DBAA24F-A94E-C94F-96BA-4B509D667B7A}" type="slidenum">
              <a:rPr lang="en-US"/>
              <a:pPr>
                <a:defRPr/>
              </a:pPr>
              <a:t>‹#›</a:t>
            </a:fld>
            <a:endParaRPr lang="en-US"/>
          </a:p>
        </p:txBody>
      </p:sp>
    </p:spTree>
    <p:extLst>
      <p:ext uri="{BB962C8B-B14F-4D97-AF65-F5344CB8AC3E}">
        <p14:creationId xmlns:p14="http://schemas.microsoft.com/office/powerpoint/2010/main" val="9795008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3538"/>
            <a:ext cx="2255838" cy="15494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2681288" y="363538"/>
            <a:ext cx="3833812"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0" y="1912938"/>
            <a:ext cx="225583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554411D-9CBD-A245-8A4E-6459A7B937F6}" type="slidenum">
              <a:rPr lang="en-US"/>
              <a:pPr>
                <a:defRPr/>
              </a:pPr>
              <a:t>‹#›</a:t>
            </a:fld>
            <a:endParaRPr lang="en-US"/>
          </a:p>
        </p:txBody>
      </p:sp>
    </p:spTree>
    <p:extLst>
      <p:ext uri="{BB962C8B-B14F-4D97-AF65-F5344CB8AC3E}">
        <p14:creationId xmlns:p14="http://schemas.microsoft.com/office/powerpoint/2010/main" val="122190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613" y="6400800"/>
            <a:ext cx="4114800" cy="7556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344613" y="81756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344613" y="7156450"/>
            <a:ext cx="41148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BAAF41D-8412-D141-AEC5-224EA8722386}" type="slidenum">
              <a:rPr lang="en-US"/>
              <a:pPr>
                <a:defRPr/>
              </a:pPr>
              <a:t>‹#›</a:t>
            </a:fld>
            <a:endParaRPr lang="en-US"/>
          </a:p>
        </p:txBody>
      </p:sp>
    </p:spTree>
    <p:extLst>
      <p:ext uri="{BB962C8B-B14F-4D97-AF65-F5344CB8AC3E}">
        <p14:creationId xmlns:p14="http://schemas.microsoft.com/office/powerpoint/2010/main" val="92825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42900" y="366713"/>
            <a:ext cx="6172200" cy="1524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342900" y="2133600"/>
            <a:ext cx="6172200" cy="603408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342900" y="8326438"/>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defRPr/>
            </a:pPr>
            <a:endParaRPr lang="en-US"/>
          </a:p>
        </p:txBody>
      </p:sp>
      <p:sp>
        <p:nvSpPr>
          <p:cNvPr id="1029" name="Rectangle 5"/>
          <p:cNvSpPr>
            <a:spLocks noGrp="1" noChangeArrowheads="1"/>
          </p:cNvSpPr>
          <p:nvPr>
            <p:ph type="ftr" sz="quarter" idx="3"/>
          </p:nvPr>
        </p:nvSpPr>
        <p:spPr bwMode="auto">
          <a:xfrm>
            <a:off x="2343150" y="8326438"/>
            <a:ext cx="21717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a:defRPr/>
            </a:pPr>
            <a:endParaRPr lang="en-US"/>
          </a:p>
        </p:txBody>
      </p:sp>
      <p:sp>
        <p:nvSpPr>
          <p:cNvPr id="1030" name="Rectangle 6"/>
          <p:cNvSpPr>
            <a:spLocks noGrp="1" noChangeArrowheads="1"/>
          </p:cNvSpPr>
          <p:nvPr>
            <p:ph type="sldNum" sz="quarter" idx="4"/>
          </p:nvPr>
        </p:nvSpPr>
        <p:spPr bwMode="auto">
          <a:xfrm>
            <a:off x="4914900" y="8326438"/>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8FD5F498-9105-0442-80AE-2168A40C89D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23"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23"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23"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23"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pitchFamily="23" charset="0"/>
        </a:defRPr>
      </a:lvl6pPr>
      <a:lvl7pPr marL="914400" algn="ctr" rtl="0" fontAlgn="base">
        <a:spcBef>
          <a:spcPct val="0"/>
        </a:spcBef>
        <a:spcAft>
          <a:spcPct val="0"/>
        </a:spcAft>
        <a:defRPr sz="4400">
          <a:solidFill>
            <a:schemeClr val="tx2"/>
          </a:solidFill>
          <a:latin typeface="Arial" pitchFamily="23" charset="0"/>
        </a:defRPr>
      </a:lvl7pPr>
      <a:lvl8pPr marL="1371600" algn="ctr" rtl="0" fontAlgn="base">
        <a:spcBef>
          <a:spcPct val="0"/>
        </a:spcBef>
        <a:spcAft>
          <a:spcPct val="0"/>
        </a:spcAft>
        <a:defRPr sz="4400">
          <a:solidFill>
            <a:schemeClr val="tx2"/>
          </a:solidFill>
          <a:latin typeface="Arial" pitchFamily="23" charset="0"/>
        </a:defRPr>
      </a:lvl8pPr>
      <a:lvl9pPr marL="1828800" algn="ctr" rtl="0" fontAlgn="base">
        <a:spcBef>
          <a:spcPct val="0"/>
        </a:spcBef>
        <a:spcAft>
          <a:spcPct val="0"/>
        </a:spcAft>
        <a:defRPr sz="4400">
          <a:solidFill>
            <a:schemeClr val="tx2"/>
          </a:solidFill>
          <a:latin typeface="Arial" pitchFamily="2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23"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23"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23"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23"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3"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3"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3"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3"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eg"/><Relationship Id="rId7"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eg"/><Relationship Id="rId10" Type="http://schemas.openxmlformats.org/officeDocument/2006/relationships/image" Target="../media/image9.jpg"/><Relationship Id="rId4" Type="http://schemas.openxmlformats.org/officeDocument/2006/relationships/image" Target="../media/image3.jpeg"/><Relationship Id="rId9" Type="http://schemas.openxmlformats.org/officeDocument/2006/relationships/image" Target="../media/image8.jp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26" Type="http://schemas.openxmlformats.org/officeDocument/2006/relationships/image" Target="../media/image34.jpg"/><Relationship Id="rId3" Type="http://schemas.openxmlformats.org/officeDocument/2006/relationships/image" Target="../media/image11.jpeg"/><Relationship Id="rId21" Type="http://schemas.openxmlformats.org/officeDocument/2006/relationships/image" Target="../media/image29.png"/><Relationship Id="rId34" Type="http://schemas.openxmlformats.org/officeDocument/2006/relationships/image" Target="../media/image42.jp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5" Type="http://schemas.openxmlformats.org/officeDocument/2006/relationships/image" Target="../media/image33.jpeg"/><Relationship Id="rId33" Type="http://schemas.openxmlformats.org/officeDocument/2006/relationships/image" Target="../media/image41.jpg"/><Relationship Id="rId2" Type="http://schemas.openxmlformats.org/officeDocument/2006/relationships/image" Target="../media/image10.jpeg"/><Relationship Id="rId16" Type="http://schemas.openxmlformats.org/officeDocument/2006/relationships/image" Target="../media/image24.png"/><Relationship Id="rId20" Type="http://schemas.openxmlformats.org/officeDocument/2006/relationships/image" Target="../media/image28.png"/><Relationship Id="rId29" Type="http://schemas.openxmlformats.org/officeDocument/2006/relationships/image" Target="../media/image37.jp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24" Type="http://schemas.openxmlformats.org/officeDocument/2006/relationships/image" Target="../media/image32.png"/><Relationship Id="rId32" Type="http://schemas.openxmlformats.org/officeDocument/2006/relationships/image" Target="../media/image40.png"/><Relationship Id="rId5" Type="http://schemas.openxmlformats.org/officeDocument/2006/relationships/image" Target="../media/image13.png"/><Relationship Id="rId15" Type="http://schemas.openxmlformats.org/officeDocument/2006/relationships/image" Target="../media/image23.png"/><Relationship Id="rId23" Type="http://schemas.openxmlformats.org/officeDocument/2006/relationships/image" Target="../media/image31.jpeg"/><Relationship Id="rId28" Type="http://schemas.openxmlformats.org/officeDocument/2006/relationships/image" Target="../media/image36.jpg"/><Relationship Id="rId36" Type="http://schemas.openxmlformats.org/officeDocument/2006/relationships/image" Target="../media/image44.jpeg"/><Relationship Id="rId10" Type="http://schemas.openxmlformats.org/officeDocument/2006/relationships/image" Target="../media/image18.png"/><Relationship Id="rId19" Type="http://schemas.openxmlformats.org/officeDocument/2006/relationships/image" Target="../media/image27.png"/><Relationship Id="rId31" Type="http://schemas.openxmlformats.org/officeDocument/2006/relationships/image" Target="../media/image39.jp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30.jpeg"/><Relationship Id="rId27" Type="http://schemas.openxmlformats.org/officeDocument/2006/relationships/image" Target="../media/image35.jpg"/><Relationship Id="rId30" Type="http://schemas.openxmlformats.org/officeDocument/2006/relationships/image" Target="../media/image38.jpg"/><Relationship Id="rId35" Type="http://schemas.openxmlformats.org/officeDocument/2006/relationships/image" Target="../media/image43.jpeg"/></Relationships>
</file>

<file path=ppt/slides/_rels/slide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5562600"/>
            <a:ext cx="6172200" cy="2141538"/>
          </a:xfrm>
        </p:spPr>
        <p:txBody>
          <a:bodyPr>
            <a:noAutofit/>
          </a:bodyPr>
          <a:lstStyle/>
          <a:p>
            <a:pPr marL="0" indent="0">
              <a:buNone/>
            </a:pPr>
            <a:r>
              <a:rPr lang="en-GB" sz="1200" b="1" dirty="0"/>
              <a:t>Content</a:t>
            </a:r>
          </a:p>
          <a:p>
            <a:pPr marL="0" indent="0">
              <a:buNone/>
            </a:pPr>
            <a:endParaRPr lang="en-GB" sz="1200" b="1" dirty="0"/>
          </a:p>
          <a:p>
            <a:pPr>
              <a:buFontTx/>
              <a:buChar char="-"/>
            </a:pPr>
            <a:r>
              <a:rPr lang="en-GB" sz="1200" b="1" dirty="0"/>
              <a:t>Figures S1-S5</a:t>
            </a:r>
          </a:p>
          <a:p>
            <a:pPr>
              <a:buFontTx/>
              <a:buChar char="-"/>
            </a:pPr>
            <a:endParaRPr lang="en-GB" sz="1200" dirty="0"/>
          </a:p>
          <a:p>
            <a:pPr marL="0" indent="0">
              <a:buNone/>
            </a:pPr>
            <a:r>
              <a:rPr lang="en-GB" sz="1200" dirty="0"/>
              <a:t>	</a:t>
            </a:r>
            <a:endParaRPr lang="en-US" sz="1200" dirty="0"/>
          </a:p>
        </p:txBody>
      </p:sp>
      <p:sp>
        <p:nvSpPr>
          <p:cNvPr id="4" name="Text Box 2"/>
          <p:cNvSpPr txBox="1">
            <a:spLocks noChangeArrowheads="1"/>
          </p:cNvSpPr>
          <p:nvPr/>
        </p:nvSpPr>
        <p:spPr bwMode="auto">
          <a:xfrm>
            <a:off x="130175" y="152400"/>
            <a:ext cx="6499225"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spcBef>
                <a:spcPct val="50000"/>
              </a:spcBef>
            </a:pPr>
            <a:r>
              <a:rPr lang="en-US" u="sng" dirty="0"/>
              <a:t>Supplementary information – </a:t>
            </a:r>
          </a:p>
          <a:p>
            <a:pPr algn="ctr" eaLnBrk="1" hangingPunct="1">
              <a:spcBef>
                <a:spcPct val="50000"/>
              </a:spcBef>
            </a:pPr>
            <a:r>
              <a:rPr lang="en-US" u="sng" dirty="0"/>
              <a:t>Papineau et al. (2018)</a:t>
            </a:r>
          </a:p>
        </p:txBody>
      </p:sp>
      <p:sp>
        <p:nvSpPr>
          <p:cNvPr id="2" name="Rectangle 1"/>
          <p:cNvSpPr/>
          <p:nvPr/>
        </p:nvSpPr>
        <p:spPr>
          <a:xfrm>
            <a:off x="228600" y="1371600"/>
            <a:ext cx="6477000" cy="1600438"/>
          </a:xfrm>
          <a:prstGeom prst="rect">
            <a:avLst/>
          </a:prstGeom>
        </p:spPr>
        <p:txBody>
          <a:bodyPr wrap="square">
            <a:spAutoFit/>
          </a:bodyPr>
          <a:lstStyle/>
          <a:p>
            <a:pPr algn="ctr"/>
            <a:r>
              <a:rPr lang="en-GB" sz="1400" dirty="0"/>
              <a:t>Fossil biomass preserved as graphitic carbon in a late Paleoproterozoic banded iron formation metamorphosed at more than 550</a:t>
            </a:r>
            <a:r>
              <a:rPr lang="en-GB" sz="1400" baseline="30000" dirty="0"/>
              <a:t>o</a:t>
            </a:r>
            <a:r>
              <a:rPr lang="en-GB" sz="1400" dirty="0"/>
              <a:t>C</a:t>
            </a:r>
            <a:endParaRPr lang="en-US" sz="1400" dirty="0"/>
          </a:p>
          <a:p>
            <a:pPr algn="ctr"/>
            <a:r>
              <a:rPr lang="en-US" sz="1400" cap="small" dirty="0"/>
              <a:t> </a:t>
            </a:r>
          </a:p>
          <a:p>
            <a:pPr algn="ctr"/>
            <a:endParaRPr lang="en-GB" sz="1400" cap="small" dirty="0"/>
          </a:p>
          <a:p>
            <a:pPr algn="ctr"/>
            <a:r>
              <a:rPr lang="en-GB" sz="1400" cap="small" dirty="0"/>
              <a:t>Dominic Papineau</a:t>
            </a:r>
            <a:r>
              <a:rPr lang="en-GB" sz="1400" cap="small" baseline="30000" dirty="0"/>
              <a:t>1,2,3</a:t>
            </a:r>
            <a:r>
              <a:rPr lang="en-GB" sz="1400" cap="small" dirty="0"/>
              <a:t>, Bradley T. De Gregorio</a:t>
            </a:r>
            <a:r>
              <a:rPr lang="en-GB" sz="1400" cap="small" baseline="30000" dirty="0"/>
              <a:t>4</a:t>
            </a:r>
            <a:r>
              <a:rPr lang="en-GB" sz="1400" cap="small" dirty="0"/>
              <a:t>, James Sagar</a:t>
            </a:r>
            <a:r>
              <a:rPr lang="en-GB" sz="1400" cap="small" baseline="30000" dirty="0"/>
              <a:t>1</a:t>
            </a:r>
            <a:r>
              <a:rPr lang="en-GB" sz="1400" cap="small" dirty="0"/>
              <a:t>, Richard Thorogate</a:t>
            </a:r>
            <a:r>
              <a:rPr lang="en-GB" sz="1400" cap="small" baseline="30000" dirty="0"/>
              <a:t>1</a:t>
            </a:r>
            <a:r>
              <a:rPr lang="en-GB" sz="1400" cap="small" dirty="0"/>
              <a:t>, </a:t>
            </a:r>
            <a:r>
              <a:rPr lang="en-GB" sz="1400" cap="small" dirty="0" err="1"/>
              <a:t>Jianhua</a:t>
            </a:r>
            <a:r>
              <a:rPr lang="en-GB" sz="1400" cap="small" dirty="0"/>
              <a:t> Wang</a:t>
            </a:r>
            <a:r>
              <a:rPr lang="en-GB" sz="1400" cap="small" baseline="30000" dirty="0"/>
              <a:t>5</a:t>
            </a:r>
            <a:r>
              <a:rPr lang="en-GB" sz="1400" cap="small" dirty="0"/>
              <a:t>,</a:t>
            </a:r>
            <a:r>
              <a:rPr lang="en-US" sz="1400" dirty="0"/>
              <a:t> Larry Nittler</a:t>
            </a:r>
            <a:r>
              <a:rPr lang="en-US" sz="1400" baseline="30000" dirty="0"/>
              <a:t>5</a:t>
            </a:r>
            <a:r>
              <a:rPr lang="en-US" sz="1400" dirty="0"/>
              <a:t>, David D.A. Kilcoyne</a:t>
            </a:r>
            <a:r>
              <a:rPr lang="en-US" sz="1400" baseline="30000" dirty="0"/>
              <a:t>6</a:t>
            </a:r>
            <a:r>
              <a:rPr lang="en-US" sz="1400" dirty="0"/>
              <a:t>, Hubertus Marbach</a:t>
            </a:r>
            <a:r>
              <a:rPr lang="en-US" sz="1400" baseline="30000" dirty="0"/>
              <a:t>7</a:t>
            </a:r>
            <a:r>
              <a:rPr lang="en-US" sz="1400" dirty="0"/>
              <a:t>, Martin Drost</a:t>
            </a:r>
            <a:r>
              <a:rPr lang="en-US" sz="1400" baseline="30000" dirty="0"/>
              <a:t>7</a:t>
            </a:r>
            <a:r>
              <a:rPr lang="en-US" sz="1400" dirty="0"/>
              <a:t>, Geoff Thornton</a:t>
            </a:r>
            <a:r>
              <a:rPr lang="en-US" sz="1400" baseline="30000" dirty="0"/>
              <a:t>1,8</a:t>
            </a:r>
            <a:r>
              <a:rPr lang="en-US" sz="1400" dirty="0"/>
              <a:t> </a:t>
            </a:r>
            <a:endParaRPr lang="en-GB" sz="1400" cap="small" dirty="0"/>
          </a:p>
        </p:txBody>
      </p:sp>
      <p:sp>
        <p:nvSpPr>
          <p:cNvPr id="5" name="TextBox 4"/>
          <p:cNvSpPr txBox="1"/>
          <p:nvPr/>
        </p:nvSpPr>
        <p:spPr>
          <a:xfrm>
            <a:off x="381000" y="3626584"/>
            <a:ext cx="6172200" cy="1631216"/>
          </a:xfrm>
          <a:prstGeom prst="rect">
            <a:avLst/>
          </a:prstGeom>
          <a:noFill/>
        </p:spPr>
        <p:txBody>
          <a:bodyPr wrap="square" rtlCol="0">
            <a:spAutoFit/>
          </a:bodyPr>
          <a:lstStyle/>
          <a:p>
            <a:r>
              <a:rPr lang="en-GB" sz="1000" b="0" dirty="0"/>
              <a:t>1 London Centre for Nanotechnology, 17-19 Gordon Street, University College London, London, U.K.</a:t>
            </a:r>
            <a:endParaRPr lang="en-US" sz="1000" b="0" dirty="0"/>
          </a:p>
          <a:p>
            <a:r>
              <a:rPr lang="en-GB" sz="1000" b="0" dirty="0"/>
              <a:t>2 Department of Earth Sciences, University College London, London, U.K.</a:t>
            </a:r>
            <a:endParaRPr lang="en-US" sz="1000" b="0" dirty="0"/>
          </a:p>
          <a:p>
            <a:r>
              <a:rPr lang="en-GB" sz="1000" b="0" dirty="0"/>
              <a:t>3 Centre for Planetary Sciences, UCL/</a:t>
            </a:r>
            <a:r>
              <a:rPr lang="en-GB" sz="1000" b="0" dirty="0" err="1"/>
              <a:t>Birkbeck</a:t>
            </a:r>
            <a:r>
              <a:rPr lang="en-GB" sz="1000" b="0" dirty="0"/>
              <a:t>, London, U.K.</a:t>
            </a:r>
            <a:endParaRPr lang="en-US" sz="1000" b="0" dirty="0"/>
          </a:p>
          <a:p>
            <a:r>
              <a:rPr lang="en-GB" sz="1000" b="0" dirty="0"/>
              <a:t>4 Materials Science and Technology Division, U.S. Naval Research Laboratory, Washington DC, U.S.A.</a:t>
            </a:r>
            <a:endParaRPr lang="en-US" sz="1000" b="0" dirty="0"/>
          </a:p>
          <a:p>
            <a:r>
              <a:rPr lang="en-GB" sz="1000" b="0" dirty="0"/>
              <a:t>5 Department of Terrestrial Magnetism, Carnegie Institution for Science, Washington, DC, U.S.A.</a:t>
            </a:r>
            <a:endParaRPr lang="en-US" sz="1000" b="0" dirty="0"/>
          </a:p>
          <a:p>
            <a:r>
              <a:rPr lang="en-US" sz="1000" b="0" dirty="0"/>
              <a:t>6 Advanced Light Source, Lawrence Berkeley National Laboratory, Berkeley, CA, U.S.A.</a:t>
            </a:r>
          </a:p>
          <a:p>
            <a:r>
              <a:rPr lang="de-DE" sz="1000" b="0" dirty="0"/>
              <a:t>7 </a:t>
            </a:r>
            <a:r>
              <a:rPr lang="de-DE" sz="1000" b="0" dirty="0" err="1"/>
              <a:t>Microscopy</a:t>
            </a:r>
            <a:r>
              <a:rPr lang="de-DE" sz="1000" b="0" dirty="0"/>
              <a:t> </a:t>
            </a:r>
            <a:r>
              <a:rPr lang="de-DE" sz="1000" b="0" dirty="0" err="1"/>
              <a:t>and</a:t>
            </a:r>
            <a:r>
              <a:rPr lang="de-DE" sz="1000" b="0" dirty="0"/>
              <a:t> </a:t>
            </a:r>
            <a:r>
              <a:rPr lang="de-DE" sz="1000" b="0" dirty="0" err="1"/>
              <a:t>Nanolithography</a:t>
            </a:r>
            <a:r>
              <a:rPr lang="de-DE" sz="1000" b="0" dirty="0"/>
              <a:t> Group, Lehrstuhl Für Physikalische Chemie II, Friedrich-Alexander-Universität Erlangen-Nürnberg, Erlangen, Germany.</a:t>
            </a:r>
            <a:endParaRPr lang="en-US" sz="1000" b="0" dirty="0"/>
          </a:p>
          <a:p>
            <a:r>
              <a:rPr lang="en-GB" sz="1000" b="0" dirty="0"/>
              <a:t>8 Department of Chemistry, University College London, 20 Gordon Street, London, London U.K.</a:t>
            </a:r>
            <a:endParaRPr lang="en-US" sz="1000" b="0" dirty="0"/>
          </a:p>
          <a:p>
            <a:endParaRPr lang="en-GB" sz="1000" b="0" dirty="0"/>
          </a:p>
        </p:txBody>
      </p:sp>
    </p:spTree>
    <p:extLst>
      <p:ext uri="{BB962C8B-B14F-4D97-AF65-F5344CB8AC3E}">
        <p14:creationId xmlns:p14="http://schemas.microsoft.com/office/powerpoint/2010/main" val="1612878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2" name="Picture 37" descr="ebeam_007.jpg"/>
          <p:cNvPicPr>
            <a:picLocks noChangeAspect="1"/>
          </p:cNvPicPr>
          <p:nvPr/>
        </p:nvPicPr>
        <p:blipFill rotWithShape="1">
          <a:blip r:embed="rId2">
            <a:extLst>
              <a:ext uri="{28A0092B-C50C-407E-A947-70E740481C1C}">
                <a14:useLocalDpi xmlns:a14="http://schemas.microsoft.com/office/drawing/2010/main" val="0"/>
              </a:ext>
            </a:extLst>
          </a:blip>
          <a:srcRect b="7766"/>
          <a:stretch/>
        </p:blipFill>
        <p:spPr bwMode="auto">
          <a:xfrm>
            <a:off x="2540236" y="2343567"/>
            <a:ext cx="1752600" cy="1486327"/>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14343" name="Picture 38" descr="ebeam_013.jpg"/>
          <p:cNvPicPr>
            <a:picLocks noChangeAspect="1"/>
          </p:cNvPicPr>
          <p:nvPr/>
        </p:nvPicPr>
        <p:blipFill rotWithShape="1">
          <a:blip r:embed="rId3">
            <a:extLst>
              <a:ext uri="{28A0092B-C50C-407E-A947-70E740481C1C}">
                <a14:useLocalDpi xmlns:a14="http://schemas.microsoft.com/office/drawing/2010/main" val="0"/>
              </a:ext>
            </a:extLst>
          </a:blip>
          <a:srcRect b="7795"/>
          <a:stretch/>
        </p:blipFill>
        <p:spPr bwMode="auto">
          <a:xfrm>
            <a:off x="4369036" y="2343567"/>
            <a:ext cx="1752600" cy="1485871"/>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9" name="Text Box 2"/>
          <p:cNvSpPr txBox="1">
            <a:spLocks noChangeArrowheads="1"/>
          </p:cNvSpPr>
          <p:nvPr/>
        </p:nvSpPr>
        <p:spPr bwMode="auto">
          <a:xfrm>
            <a:off x="130175" y="152400"/>
            <a:ext cx="64992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spcBef>
                <a:spcPct val="50000"/>
              </a:spcBef>
            </a:pPr>
            <a:r>
              <a:rPr lang="en-US" u="sng" dirty="0"/>
              <a:t>Figure S1 – Papineau et al. (</a:t>
            </a:r>
            <a:r>
              <a:rPr lang="is-IS" u="sng" dirty="0"/>
              <a:t>2018</a:t>
            </a:r>
            <a:r>
              <a:rPr lang="en-US" u="sng" dirty="0"/>
              <a:t>)</a:t>
            </a:r>
          </a:p>
        </p:txBody>
      </p:sp>
      <p:sp>
        <p:nvSpPr>
          <p:cNvPr id="10" name="Rectangle 9"/>
          <p:cNvSpPr/>
          <p:nvPr/>
        </p:nvSpPr>
        <p:spPr>
          <a:xfrm>
            <a:off x="660429" y="5286011"/>
            <a:ext cx="5486400" cy="1938992"/>
          </a:xfrm>
          <a:prstGeom prst="rect">
            <a:avLst/>
          </a:prstGeom>
        </p:spPr>
        <p:txBody>
          <a:bodyPr wrap="square">
            <a:spAutoFit/>
          </a:bodyPr>
          <a:lstStyle/>
          <a:p>
            <a:pPr algn="just"/>
            <a:r>
              <a:rPr lang="en-US" sz="1200" dirty="0"/>
              <a:t>Figure S1: </a:t>
            </a:r>
            <a:r>
              <a:rPr lang="en-US" sz="1200" b="0" dirty="0"/>
              <a:t>Additional petrographic context showing (a-c) petrographic context of silicate and </a:t>
            </a:r>
            <a:r>
              <a:rPr lang="en-US" sz="1200" b="0" dirty="0" err="1"/>
              <a:t>Mn</a:t>
            </a:r>
            <a:r>
              <a:rPr lang="en-US" sz="1200" b="0" dirty="0"/>
              <a:t>-dolomite bands in Michigamme BIF showing prograde </a:t>
            </a:r>
            <a:r>
              <a:rPr lang="en-US" sz="1200" b="0" dirty="0" err="1"/>
              <a:t>grunerite</a:t>
            </a:r>
            <a:r>
              <a:rPr lang="en-US" sz="1200" b="0" dirty="0"/>
              <a:t> and biotite, and retrograde chlorite. </a:t>
            </a:r>
            <a:r>
              <a:rPr lang="en-US" sz="1200" b="0" dirty="0" err="1"/>
              <a:t>Micrometre</a:t>
            </a:r>
            <a:r>
              <a:rPr lang="en-US" sz="1200" b="0" dirty="0"/>
              <a:t>-size </a:t>
            </a:r>
            <a:r>
              <a:rPr lang="en-US" sz="1200" b="0" dirty="0" err="1"/>
              <a:t>pyrrhotite</a:t>
            </a:r>
            <a:r>
              <a:rPr lang="en-US" sz="1200" b="0" dirty="0"/>
              <a:t> spheroidal grains occur in magnetite. (d-i) Secondary electron image of the target during </a:t>
            </a:r>
            <a:r>
              <a:rPr lang="en-US" sz="1200" b="0" i="1" dirty="0"/>
              <a:t>in situ </a:t>
            </a:r>
            <a:r>
              <a:rPr lang="en-US" sz="1200" b="0" dirty="0"/>
              <a:t>nano-fabrication: (d) site of the Pt shield deposition, (e) exposed lamella, f) W needle welded with Pt before lift-out, g) Lamella welded with Pt onto Cu TEM half grid, (h-i) after TEM, STXM, and NanoSIMS analyses, the FIB lamella was milled further using a focused Ne beam, and i) high-resolution titled view of the lamella prior to atomic force microscopy and local Auger electron spectroscopy.</a:t>
            </a:r>
          </a:p>
        </p:txBody>
      </p:sp>
      <p:sp>
        <p:nvSpPr>
          <p:cNvPr id="17" name="TextBox 113"/>
          <p:cNvSpPr txBox="1">
            <a:spLocks noChangeArrowheads="1"/>
          </p:cNvSpPr>
          <p:nvPr/>
        </p:nvSpPr>
        <p:spPr bwMode="auto">
          <a:xfrm>
            <a:off x="2502136" y="2280067"/>
            <a:ext cx="35242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400" dirty="0">
                <a:solidFill>
                  <a:srgbClr val="FFFFFF"/>
                </a:solidFill>
              </a:rPr>
              <a:t>e)</a:t>
            </a:r>
          </a:p>
        </p:txBody>
      </p:sp>
      <p:sp>
        <p:nvSpPr>
          <p:cNvPr id="18" name="TextBox 113"/>
          <p:cNvSpPr txBox="1">
            <a:spLocks noChangeArrowheads="1"/>
          </p:cNvSpPr>
          <p:nvPr/>
        </p:nvSpPr>
        <p:spPr bwMode="auto">
          <a:xfrm>
            <a:off x="4330936" y="2280067"/>
            <a:ext cx="35242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400" dirty="0">
                <a:solidFill>
                  <a:srgbClr val="FFFFFF"/>
                </a:solidFill>
              </a:rPr>
              <a:t>f)</a:t>
            </a:r>
          </a:p>
        </p:txBody>
      </p:sp>
      <p:sp>
        <p:nvSpPr>
          <p:cNvPr id="19" name="TextBox 113"/>
          <p:cNvSpPr txBox="1">
            <a:spLocks noChangeArrowheads="1"/>
          </p:cNvSpPr>
          <p:nvPr/>
        </p:nvSpPr>
        <p:spPr bwMode="auto">
          <a:xfrm>
            <a:off x="686036" y="3838020"/>
            <a:ext cx="35242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400" dirty="0">
                <a:solidFill>
                  <a:srgbClr val="FFFFFF"/>
                </a:solidFill>
              </a:rPr>
              <a:t>f)</a:t>
            </a:r>
          </a:p>
        </p:txBody>
      </p:sp>
      <p:sp>
        <p:nvSpPr>
          <p:cNvPr id="58" name="Rectangle 6"/>
          <p:cNvSpPr>
            <a:spLocks noChangeArrowheads="1"/>
          </p:cNvSpPr>
          <p:nvPr/>
        </p:nvSpPr>
        <p:spPr bwMode="auto">
          <a:xfrm>
            <a:off x="3870414" y="3677494"/>
            <a:ext cx="402424" cy="152400"/>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9" name="TextBox 8"/>
          <p:cNvSpPr txBox="1">
            <a:spLocks noChangeArrowheads="1"/>
          </p:cNvSpPr>
          <p:nvPr/>
        </p:nvSpPr>
        <p:spPr bwMode="auto">
          <a:xfrm>
            <a:off x="3847591" y="3613994"/>
            <a:ext cx="454421"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800" dirty="0">
                <a:latin typeface="Calibri" charset="0"/>
              </a:rPr>
              <a:t>10 </a:t>
            </a:r>
            <a:r>
              <a:rPr lang="en-US" sz="800" dirty="0">
                <a:latin typeface="Symbol" charset="0"/>
                <a:cs typeface="Symbol" charset="0"/>
              </a:rPr>
              <a:t>m</a:t>
            </a:r>
            <a:r>
              <a:rPr lang="en-US" sz="800" dirty="0">
                <a:latin typeface="Calibri" charset="0"/>
              </a:rPr>
              <a:t>m</a:t>
            </a:r>
          </a:p>
        </p:txBody>
      </p:sp>
      <p:cxnSp>
        <p:nvCxnSpPr>
          <p:cNvPr id="60" name="Straight Connector 59"/>
          <p:cNvCxnSpPr/>
          <p:nvPr/>
        </p:nvCxnSpPr>
        <p:spPr>
          <a:xfrm flipH="1">
            <a:off x="3892918" y="3801318"/>
            <a:ext cx="363765"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61" name="Rectangle 6"/>
          <p:cNvSpPr>
            <a:spLocks noChangeArrowheads="1"/>
          </p:cNvSpPr>
          <p:nvPr/>
        </p:nvSpPr>
        <p:spPr bwMode="auto">
          <a:xfrm>
            <a:off x="5690038" y="3677494"/>
            <a:ext cx="402424" cy="152400"/>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2" name="TextBox 8"/>
          <p:cNvSpPr txBox="1">
            <a:spLocks noChangeArrowheads="1"/>
          </p:cNvSpPr>
          <p:nvPr/>
        </p:nvSpPr>
        <p:spPr bwMode="auto">
          <a:xfrm>
            <a:off x="5667215" y="3613994"/>
            <a:ext cx="454421"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800" dirty="0">
                <a:latin typeface="Calibri" charset="0"/>
              </a:rPr>
              <a:t>10 </a:t>
            </a:r>
            <a:r>
              <a:rPr lang="en-US" sz="800" dirty="0">
                <a:latin typeface="Symbol" charset="0"/>
                <a:cs typeface="Symbol" charset="0"/>
              </a:rPr>
              <a:t>m</a:t>
            </a:r>
            <a:r>
              <a:rPr lang="en-US" sz="800" dirty="0">
                <a:latin typeface="Calibri" charset="0"/>
              </a:rPr>
              <a:t>m</a:t>
            </a:r>
          </a:p>
        </p:txBody>
      </p:sp>
      <p:pic>
        <p:nvPicPr>
          <p:cNvPr id="14344" name="Picture 39" descr="ebeam_018.jpg"/>
          <p:cNvPicPr>
            <a:picLocks noChangeAspect="1"/>
          </p:cNvPicPr>
          <p:nvPr/>
        </p:nvPicPr>
        <p:blipFill rotWithShape="1">
          <a:blip r:embed="rId4">
            <a:lum bright="-8000" contrast="14000"/>
            <a:extLst>
              <a:ext uri="{28A0092B-C50C-407E-A947-70E740481C1C}">
                <a14:useLocalDpi xmlns:a14="http://schemas.microsoft.com/office/drawing/2010/main" val="0"/>
              </a:ext>
            </a:extLst>
          </a:blip>
          <a:srcRect l="17510" t="5972" r="24310" b="42414"/>
          <a:stretch/>
        </p:blipFill>
        <p:spPr bwMode="auto">
          <a:xfrm>
            <a:off x="749483" y="3871965"/>
            <a:ext cx="1757252" cy="143343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73" name="Rectangle 6"/>
          <p:cNvSpPr>
            <a:spLocks noChangeArrowheads="1"/>
          </p:cNvSpPr>
          <p:nvPr/>
        </p:nvSpPr>
        <p:spPr bwMode="auto">
          <a:xfrm>
            <a:off x="759126" y="5153524"/>
            <a:ext cx="387449" cy="144099"/>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4" name="TextBox 8"/>
          <p:cNvSpPr txBox="1">
            <a:spLocks noChangeArrowheads="1"/>
          </p:cNvSpPr>
          <p:nvPr/>
        </p:nvSpPr>
        <p:spPr bwMode="auto">
          <a:xfrm>
            <a:off x="709269" y="5088528"/>
            <a:ext cx="481824" cy="2154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800" dirty="0">
                <a:latin typeface="Calibri" charset="0"/>
              </a:rPr>
              <a:t>2.5 </a:t>
            </a:r>
            <a:r>
              <a:rPr lang="en-US" sz="800" dirty="0">
                <a:latin typeface="Symbol" charset="0"/>
                <a:cs typeface="Symbol" charset="0"/>
              </a:rPr>
              <a:t>m</a:t>
            </a:r>
            <a:r>
              <a:rPr lang="en-US" sz="800" dirty="0">
                <a:latin typeface="Calibri" charset="0"/>
              </a:rPr>
              <a:t>m</a:t>
            </a:r>
          </a:p>
        </p:txBody>
      </p:sp>
      <p:cxnSp>
        <p:nvCxnSpPr>
          <p:cNvPr id="14348" name="Straight Connector 14347"/>
          <p:cNvCxnSpPr/>
          <p:nvPr/>
        </p:nvCxnSpPr>
        <p:spPr>
          <a:xfrm flipH="1">
            <a:off x="769843" y="5274401"/>
            <a:ext cx="373558"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15" name="TextBox 114"/>
          <p:cNvSpPr txBox="1"/>
          <p:nvPr/>
        </p:nvSpPr>
        <p:spPr>
          <a:xfrm>
            <a:off x="2982575" y="2276256"/>
            <a:ext cx="828124" cy="276999"/>
          </a:xfrm>
          <a:prstGeom prst="rect">
            <a:avLst/>
          </a:prstGeom>
          <a:noFill/>
        </p:spPr>
        <p:txBody>
          <a:bodyPr wrap="square" rtlCol="0">
            <a:spAutoFit/>
          </a:bodyPr>
          <a:lstStyle/>
          <a:p>
            <a:pPr algn="ctr"/>
            <a:r>
              <a:rPr lang="en-US" sz="1200" b="1" dirty="0">
                <a:solidFill>
                  <a:srgbClr val="FFFFFF"/>
                </a:solidFill>
              </a:rPr>
              <a:t>SE</a:t>
            </a:r>
          </a:p>
        </p:txBody>
      </p:sp>
      <p:sp>
        <p:nvSpPr>
          <p:cNvPr id="116" name="TextBox 115"/>
          <p:cNvSpPr txBox="1"/>
          <p:nvPr/>
        </p:nvSpPr>
        <p:spPr>
          <a:xfrm>
            <a:off x="4838989" y="2284773"/>
            <a:ext cx="828124" cy="276999"/>
          </a:xfrm>
          <a:prstGeom prst="rect">
            <a:avLst/>
          </a:prstGeom>
          <a:noFill/>
        </p:spPr>
        <p:txBody>
          <a:bodyPr wrap="square" rtlCol="0">
            <a:spAutoFit/>
          </a:bodyPr>
          <a:lstStyle/>
          <a:p>
            <a:pPr algn="ctr"/>
            <a:r>
              <a:rPr lang="en-US" sz="1200" b="1" dirty="0">
                <a:solidFill>
                  <a:srgbClr val="FFFFFF"/>
                </a:solidFill>
              </a:rPr>
              <a:t>SE</a:t>
            </a:r>
          </a:p>
        </p:txBody>
      </p:sp>
      <p:sp>
        <p:nvSpPr>
          <p:cNvPr id="117" name="TextBox 116"/>
          <p:cNvSpPr txBox="1"/>
          <p:nvPr/>
        </p:nvSpPr>
        <p:spPr>
          <a:xfrm>
            <a:off x="4733782" y="3796196"/>
            <a:ext cx="828124" cy="276999"/>
          </a:xfrm>
          <a:prstGeom prst="rect">
            <a:avLst/>
          </a:prstGeom>
          <a:noFill/>
        </p:spPr>
        <p:txBody>
          <a:bodyPr wrap="square" rtlCol="0">
            <a:spAutoFit/>
          </a:bodyPr>
          <a:lstStyle/>
          <a:p>
            <a:pPr algn="ctr"/>
            <a:r>
              <a:rPr lang="en-US" sz="1200" b="1" dirty="0">
                <a:solidFill>
                  <a:srgbClr val="FFFFFF"/>
                </a:solidFill>
              </a:rPr>
              <a:t>SE</a:t>
            </a:r>
          </a:p>
        </p:txBody>
      </p:sp>
      <p:pic>
        <p:nvPicPr>
          <p:cNvPr id="121" name="Picture 35" descr="ebeam_001.jpg"/>
          <p:cNvPicPr>
            <a:picLocks noChangeAspect="1"/>
          </p:cNvPicPr>
          <p:nvPr/>
        </p:nvPicPr>
        <p:blipFill rotWithShape="1">
          <a:blip r:embed="rId5">
            <a:extLst>
              <a:ext uri="{28A0092B-C50C-407E-A947-70E740481C1C}">
                <a14:useLocalDpi xmlns:a14="http://schemas.microsoft.com/office/drawing/2010/main" val="0"/>
              </a:ext>
            </a:extLst>
          </a:blip>
          <a:srcRect b="7597"/>
          <a:stretch/>
        </p:blipFill>
        <p:spPr bwMode="auto">
          <a:xfrm>
            <a:off x="749483" y="2343597"/>
            <a:ext cx="1752600" cy="1489046"/>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22" name="TextBox 113"/>
          <p:cNvSpPr txBox="1">
            <a:spLocks noChangeArrowheads="1"/>
          </p:cNvSpPr>
          <p:nvPr/>
        </p:nvSpPr>
        <p:spPr bwMode="auto">
          <a:xfrm>
            <a:off x="712444" y="2255206"/>
            <a:ext cx="35242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400" dirty="0">
                <a:solidFill>
                  <a:srgbClr val="FFFFFF"/>
                </a:solidFill>
              </a:rPr>
              <a:t>d)</a:t>
            </a:r>
          </a:p>
        </p:txBody>
      </p:sp>
      <p:sp>
        <p:nvSpPr>
          <p:cNvPr id="123" name="Rectangle 6"/>
          <p:cNvSpPr>
            <a:spLocks noChangeArrowheads="1"/>
          </p:cNvSpPr>
          <p:nvPr/>
        </p:nvSpPr>
        <p:spPr bwMode="auto">
          <a:xfrm>
            <a:off x="2076073" y="3677038"/>
            <a:ext cx="402424" cy="152400"/>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4" name="TextBox 8"/>
          <p:cNvSpPr txBox="1">
            <a:spLocks noChangeArrowheads="1"/>
          </p:cNvSpPr>
          <p:nvPr/>
        </p:nvSpPr>
        <p:spPr bwMode="auto">
          <a:xfrm>
            <a:off x="2079248" y="3613538"/>
            <a:ext cx="402424"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800" dirty="0">
                <a:latin typeface="Calibri" charset="0"/>
              </a:rPr>
              <a:t>5 </a:t>
            </a:r>
            <a:r>
              <a:rPr lang="en-US" sz="800" dirty="0">
                <a:latin typeface="Symbol" charset="0"/>
                <a:cs typeface="Symbol" charset="0"/>
              </a:rPr>
              <a:t>m</a:t>
            </a:r>
            <a:r>
              <a:rPr lang="en-US" sz="800" dirty="0">
                <a:latin typeface="Calibri" charset="0"/>
              </a:rPr>
              <a:t>m</a:t>
            </a:r>
          </a:p>
        </p:txBody>
      </p:sp>
      <p:sp>
        <p:nvSpPr>
          <p:cNvPr id="126" name="Rectangle 2"/>
          <p:cNvSpPr>
            <a:spLocks noChangeArrowheads="1"/>
          </p:cNvSpPr>
          <p:nvPr/>
        </p:nvSpPr>
        <p:spPr bwMode="auto">
          <a:xfrm>
            <a:off x="1015384" y="2550858"/>
            <a:ext cx="1138908"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400050" indent="-400050" algn="ctr"/>
            <a:r>
              <a:rPr lang="en-GB" sz="800" b="1" dirty="0" err="1">
                <a:solidFill>
                  <a:schemeClr val="bg1"/>
                </a:solidFill>
                <a:cs typeface="Arial" charset="0"/>
              </a:rPr>
              <a:t>Pt</a:t>
            </a:r>
            <a:r>
              <a:rPr lang="en-GB" sz="800" b="1" dirty="0">
                <a:solidFill>
                  <a:schemeClr val="bg1"/>
                </a:solidFill>
                <a:cs typeface="Arial" charset="0"/>
              </a:rPr>
              <a:t> shield</a:t>
            </a:r>
            <a:endParaRPr lang="en-US" sz="800" b="1" dirty="0">
              <a:solidFill>
                <a:schemeClr val="bg1"/>
              </a:solidFill>
              <a:cs typeface="Arial" charset="0"/>
            </a:endParaRPr>
          </a:p>
        </p:txBody>
      </p:sp>
      <p:sp>
        <p:nvSpPr>
          <p:cNvPr id="127" name="TextBox 126"/>
          <p:cNvSpPr txBox="1"/>
          <p:nvPr/>
        </p:nvSpPr>
        <p:spPr>
          <a:xfrm>
            <a:off x="1254378" y="2257311"/>
            <a:ext cx="828124" cy="276999"/>
          </a:xfrm>
          <a:prstGeom prst="rect">
            <a:avLst/>
          </a:prstGeom>
          <a:noFill/>
        </p:spPr>
        <p:txBody>
          <a:bodyPr wrap="square" rtlCol="0">
            <a:spAutoFit/>
          </a:bodyPr>
          <a:lstStyle/>
          <a:p>
            <a:pPr algn="ctr"/>
            <a:r>
              <a:rPr lang="en-US" sz="1200" b="1" dirty="0">
                <a:solidFill>
                  <a:srgbClr val="FFFFFF"/>
                </a:solidFill>
              </a:rPr>
              <a:t>SE</a:t>
            </a:r>
          </a:p>
        </p:txBody>
      </p:sp>
      <p:cxnSp>
        <p:nvCxnSpPr>
          <p:cNvPr id="128" name="Straight Connector 127"/>
          <p:cNvCxnSpPr/>
          <p:nvPr/>
        </p:nvCxnSpPr>
        <p:spPr>
          <a:xfrm flipH="1">
            <a:off x="5771579" y="3791884"/>
            <a:ext cx="234950" cy="45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14" name="Picture 13" descr="TVA294_622p1B_typical_sulphide_spheroids_+chlorotoid_TL+RL_500X.jpg"/>
          <p:cNvPicPr>
            <a:picLocks noChangeAspect="1"/>
          </p:cNvPicPr>
          <p:nvPr/>
        </p:nvPicPr>
        <p:blipFill rotWithShape="1">
          <a:blip r:embed="rId6">
            <a:extLst>
              <a:ext uri="{28A0092B-C50C-407E-A947-70E740481C1C}">
                <a14:useLocalDpi xmlns:a14="http://schemas.microsoft.com/office/drawing/2010/main" val="0"/>
              </a:ext>
            </a:extLst>
          </a:blip>
          <a:srcRect r="2728" b="2982"/>
          <a:stretch/>
        </p:blipFill>
        <p:spPr>
          <a:xfrm>
            <a:off x="4356337" y="958583"/>
            <a:ext cx="1765300" cy="1333437"/>
          </a:xfrm>
          <a:prstGeom prst="rect">
            <a:avLst/>
          </a:prstGeom>
          <a:ln>
            <a:solidFill>
              <a:schemeClr val="tx1"/>
            </a:solidFill>
          </a:ln>
        </p:spPr>
      </p:pic>
      <p:pic>
        <p:nvPicPr>
          <p:cNvPr id="20" name="Picture 19" descr="TVA294_622p1B_typical_amphibole-silicate_01_TL+CP_200X.jpg"/>
          <p:cNvPicPr>
            <a:picLocks noChangeAspect="1"/>
          </p:cNvPicPr>
          <p:nvPr/>
        </p:nvPicPr>
        <p:blipFill rotWithShape="1">
          <a:blip r:embed="rId7">
            <a:extLst>
              <a:ext uri="{28A0092B-C50C-407E-A947-70E740481C1C}">
                <a14:useLocalDpi xmlns:a14="http://schemas.microsoft.com/office/drawing/2010/main" val="0"/>
              </a:ext>
            </a:extLst>
          </a:blip>
          <a:srcRect r="1635" b="2756"/>
          <a:stretch/>
        </p:blipFill>
        <p:spPr>
          <a:xfrm>
            <a:off x="736901" y="959167"/>
            <a:ext cx="1785360" cy="1336735"/>
          </a:xfrm>
          <a:prstGeom prst="rect">
            <a:avLst/>
          </a:prstGeom>
          <a:ln>
            <a:solidFill>
              <a:schemeClr val="tx1"/>
            </a:solidFill>
          </a:ln>
        </p:spPr>
      </p:pic>
      <p:pic>
        <p:nvPicPr>
          <p:cNvPr id="21" name="Picture 20" descr="TVA294_622p1B_biotite-silicate_01_TL+CP_100X.jpg"/>
          <p:cNvPicPr>
            <a:picLocks noChangeAspect="1"/>
          </p:cNvPicPr>
          <p:nvPr/>
        </p:nvPicPr>
        <p:blipFill rotWithShape="1">
          <a:blip r:embed="rId8">
            <a:extLst>
              <a:ext uri="{28A0092B-C50C-407E-A947-70E740481C1C}">
                <a14:useLocalDpi xmlns:a14="http://schemas.microsoft.com/office/drawing/2010/main" val="0"/>
              </a:ext>
            </a:extLst>
          </a:blip>
          <a:srcRect l="1" r="1724" b="2971"/>
          <a:stretch/>
        </p:blipFill>
        <p:spPr>
          <a:xfrm>
            <a:off x="2541939" y="958875"/>
            <a:ext cx="1788102" cy="1337027"/>
          </a:xfrm>
          <a:prstGeom prst="rect">
            <a:avLst/>
          </a:prstGeom>
          <a:ln>
            <a:solidFill>
              <a:schemeClr val="tx1"/>
            </a:solidFill>
          </a:ln>
        </p:spPr>
      </p:pic>
      <p:sp>
        <p:nvSpPr>
          <p:cNvPr id="70" name="TextBox 113"/>
          <p:cNvSpPr txBox="1">
            <a:spLocks noChangeArrowheads="1"/>
          </p:cNvSpPr>
          <p:nvPr/>
        </p:nvSpPr>
        <p:spPr bwMode="auto">
          <a:xfrm>
            <a:off x="2480333" y="923698"/>
            <a:ext cx="35242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400" dirty="0">
                <a:solidFill>
                  <a:srgbClr val="FFFFFF"/>
                </a:solidFill>
              </a:rPr>
              <a:t>b)</a:t>
            </a:r>
          </a:p>
        </p:txBody>
      </p:sp>
      <p:sp>
        <p:nvSpPr>
          <p:cNvPr id="71" name="TextBox 113"/>
          <p:cNvSpPr txBox="1">
            <a:spLocks noChangeArrowheads="1"/>
          </p:cNvSpPr>
          <p:nvPr/>
        </p:nvSpPr>
        <p:spPr bwMode="auto">
          <a:xfrm>
            <a:off x="4309133" y="923698"/>
            <a:ext cx="35242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400" dirty="0">
                <a:solidFill>
                  <a:srgbClr val="FFFFFF"/>
                </a:solidFill>
              </a:rPr>
              <a:t>c)</a:t>
            </a:r>
          </a:p>
        </p:txBody>
      </p:sp>
      <p:sp>
        <p:nvSpPr>
          <p:cNvPr id="72" name="Rectangle 6"/>
          <p:cNvSpPr>
            <a:spLocks noChangeArrowheads="1"/>
          </p:cNvSpPr>
          <p:nvPr/>
        </p:nvSpPr>
        <p:spPr bwMode="auto">
          <a:xfrm>
            <a:off x="4361499" y="2159032"/>
            <a:ext cx="276155" cy="129501"/>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5" name="TextBox 8"/>
          <p:cNvSpPr txBox="1">
            <a:spLocks noChangeArrowheads="1"/>
          </p:cNvSpPr>
          <p:nvPr/>
        </p:nvSpPr>
        <p:spPr bwMode="auto">
          <a:xfrm>
            <a:off x="4275615" y="2086974"/>
            <a:ext cx="454421"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800" dirty="0">
                <a:latin typeface="Calibri" charset="0"/>
              </a:rPr>
              <a:t>20 </a:t>
            </a:r>
            <a:r>
              <a:rPr lang="en-US" sz="800" dirty="0">
                <a:latin typeface="Symbol" charset="0"/>
                <a:cs typeface="Symbol" charset="0"/>
              </a:rPr>
              <a:t>m</a:t>
            </a:r>
            <a:r>
              <a:rPr lang="en-US" sz="800" dirty="0">
                <a:latin typeface="Calibri" charset="0"/>
              </a:rPr>
              <a:t>m</a:t>
            </a:r>
          </a:p>
        </p:txBody>
      </p:sp>
      <p:sp>
        <p:nvSpPr>
          <p:cNvPr id="76" name="TextBox 75"/>
          <p:cNvSpPr txBox="1"/>
          <p:nvPr/>
        </p:nvSpPr>
        <p:spPr>
          <a:xfrm>
            <a:off x="2960772" y="875990"/>
            <a:ext cx="828124" cy="276999"/>
          </a:xfrm>
          <a:prstGeom prst="rect">
            <a:avLst/>
          </a:prstGeom>
          <a:noFill/>
        </p:spPr>
        <p:txBody>
          <a:bodyPr wrap="square" rtlCol="0">
            <a:spAutoFit/>
          </a:bodyPr>
          <a:lstStyle/>
          <a:p>
            <a:pPr algn="ctr"/>
            <a:r>
              <a:rPr lang="en-US" sz="1200" b="1" dirty="0">
                <a:solidFill>
                  <a:srgbClr val="FFFFFF"/>
                </a:solidFill>
              </a:rPr>
              <a:t>CP</a:t>
            </a:r>
          </a:p>
        </p:txBody>
      </p:sp>
      <p:sp>
        <p:nvSpPr>
          <p:cNvPr id="77" name="TextBox 76"/>
          <p:cNvSpPr txBox="1"/>
          <p:nvPr/>
        </p:nvSpPr>
        <p:spPr>
          <a:xfrm>
            <a:off x="4817186" y="884507"/>
            <a:ext cx="828124" cy="276999"/>
          </a:xfrm>
          <a:prstGeom prst="rect">
            <a:avLst/>
          </a:prstGeom>
          <a:noFill/>
        </p:spPr>
        <p:txBody>
          <a:bodyPr wrap="square" rtlCol="0">
            <a:spAutoFit/>
          </a:bodyPr>
          <a:lstStyle/>
          <a:p>
            <a:pPr algn="ctr"/>
            <a:r>
              <a:rPr lang="en-US" sz="1200" b="1" dirty="0">
                <a:solidFill>
                  <a:srgbClr val="FFFFFF"/>
                </a:solidFill>
              </a:rPr>
              <a:t>TL</a:t>
            </a:r>
          </a:p>
        </p:txBody>
      </p:sp>
      <p:sp>
        <p:nvSpPr>
          <p:cNvPr id="78" name="TextBox 113"/>
          <p:cNvSpPr txBox="1">
            <a:spLocks noChangeArrowheads="1"/>
          </p:cNvSpPr>
          <p:nvPr/>
        </p:nvSpPr>
        <p:spPr bwMode="auto">
          <a:xfrm>
            <a:off x="690641" y="898837"/>
            <a:ext cx="35242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400" dirty="0">
                <a:solidFill>
                  <a:srgbClr val="FFFFFF"/>
                </a:solidFill>
              </a:rPr>
              <a:t>a)</a:t>
            </a:r>
          </a:p>
        </p:txBody>
      </p:sp>
      <p:sp>
        <p:nvSpPr>
          <p:cNvPr id="79" name="TextBox 78"/>
          <p:cNvSpPr txBox="1"/>
          <p:nvPr/>
        </p:nvSpPr>
        <p:spPr>
          <a:xfrm>
            <a:off x="1232575" y="900942"/>
            <a:ext cx="828124" cy="276999"/>
          </a:xfrm>
          <a:prstGeom prst="rect">
            <a:avLst/>
          </a:prstGeom>
          <a:noFill/>
        </p:spPr>
        <p:txBody>
          <a:bodyPr wrap="square" rtlCol="0">
            <a:spAutoFit/>
          </a:bodyPr>
          <a:lstStyle/>
          <a:p>
            <a:pPr algn="ctr"/>
            <a:r>
              <a:rPr lang="en-US" sz="1200" b="1" dirty="0">
                <a:solidFill>
                  <a:srgbClr val="FFFFFF"/>
                </a:solidFill>
              </a:rPr>
              <a:t>CP</a:t>
            </a:r>
          </a:p>
        </p:txBody>
      </p:sp>
      <p:cxnSp>
        <p:nvCxnSpPr>
          <p:cNvPr id="80" name="Straight Connector 79"/>
          <p:cNvCxnSpPr/>
          <p:nvPr/>
        </p:nvCxnSpPr>
        <p:spPr>
          <a:xfrm flipH="1">
            <a:off x="4425000" y="2264225"/>
            <a:ext cx="124396" cy="45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81" name="TextBox 80"/>
          <p:cNvSpPr txBox="1"/>
          <p:nvPr/>
        </p:nvSpPr>
        <p:spPr>
          <a:xfrm>
            <a:off x="2568513" y="1540543"/>
            <a:ext cx="828124" cy="215444"/>
          </a:xfrm>
          <a:prstGeom prst="rect">
            <a:avLst/>
          </a:prstGeom>
          <a:noFill/>
        </p:spPr>
        <p:txBody>
          <a:bodyPr wrap="square" rtlCol="0">
            <a:spAutoFit/>
          </a:bodyPr>
          <a:lstStyle/>
          <a:p>
            <a:pPr algn="ctr"/>
            <a:r>
              <a:rPr lang="en-US" sz="800" b="1" dirty="0">
                <a:solidFill>
                  <a:srgbClr val="FFFFFF"/>
                </a:solidFill>
              </a:rPr>
              <a:t>bio</a:t>
            </a:r>
          </a:p>
        </p:txBody>
      </p:sp>
      <p:cxnSp>
        <p:nvCxnSpPr>
          <p:cNvPr id="23" name="Straight Arrow Connector 22"/>
          <p:cNvCxnSpPr/>
          <p:nvPr/>
        </p:nvCxnSpPr>
        <p:spPr>
          <a:xfrm flipV="1">
            <a:off x="3077633" y="1557475"/>
            <a:ext cx="266700" cy="97757"/>
          </a:xfrm>
          <a:prstGeom prst="straightConnector1">
            <a:avLst/>
          </a:prstGeom>
          <a:ln w="6350">
            <a:solidFill>
              <a:srgbClr val="FF0000"/>
            </a:solidFill>
            <a:tailEnd type="triangle" w="sm" len="sm"/>
          </a:ln>
        </p:spPr>
        <p:style>
          <a:lnRef idx="2">
            <a:schemeClr val="accent1"/>
          </a:lnRef>
          <a:fillRef idx="0">
            <a:schemeClr val="accent1"/>
          </a:fillRef>
          <a:effectRef idx="1">
            <a:schemeClr val="accent1"/>
          </a:effectRef>
          <a:fontRef idx="minor">
            <a:schemeClr val="tx1"/>
          </a:fontRef>
        </p:style>
      </p:cxnSp>
      <p:sp>
        <p:nvSpPr>
          <p:cNvPr id="82" name="TextBox 81"/>
          <p:cNvSpPr txBox="1"/>
          <p:nvPr/>
        </p:nvSpPr>
        <p:spPr>
          <a:xfrm>
            <a:off x="818513" y="1659079"/>
            <a:ext cx="828124" cy="215444"/>
          </a:xfrm>
          <a:prstGeom prst="rect">
            <a:avLst/>
          </a:prstGeom>
          <a:noFill/>
        </p:spPr>
        <p:txBody>
          <a:bodyPr wrap="square" rtlCol="0">
            <a:spAutoFit/>
          </a:bodyPr>
          <a:lstStyle/>
          <a:p>
            <a:pPr algn="ctr"/>
            <a:r>
              <a:rPr lang="en-US" sz="800" b="1" dirty="0" err="1">
                <a:solidFill>
                  <a:srgbClr val="FFFFFF"/>
                </a:solidFill>
              </a:rPr>
              <a:t>gru</a:t>
            </a:r>
            <a:endParaRPr lang="en-US" sz="800" b="1" dirty="0">
              <a:solidFill>
                <a:srgbClr val="FFFFFF"/>
              </a:solidFill>
            </a:endParaRPr>
          </a:p>
        </p:txBody>
      </p:sp>
      <p:cxnSp>
        <p:nvCxnSpPr>
          <p:cNvPr id="83" name="Straight Arrow Connector 82"/>
          <p:cNvCxnSpPr/>
          <p:nvPr/>
        </p:nvCxnSpPr>
        <p:spPr>
          <a:xfrm flipV="1">
            <a:off x="1327633" y="1676011"/>
            <a:ext cx="266700" cy="97757"/>
          </a:xfrm>
          <a:prstGeom prst="straightConnector1">
            <a:avLst/>
          </a:prstGeom>
          <a:ln w="6350">
            <a:solidFill>
              <a:srgbClr val="FF0000"/>
            </a:solidFill>
            <a:tailEnd type="triangle" w="sm" len="sm"/>
          </a:ln>
        </p:spPr>
        <p:style>
          <a:lnRef idx="2">
            <a:schemeClr val="accent1"/>
          </a:lnRef>
          <a:fillRef idx="0">
            <a:schemeClr val="accent1"/>
          </a:fillRef>
          <a:effectRef idx="1">
            <a:schemeClr val="accent1"/>
          </a:effectRef>
          <a:fontRef idx="minor">
            <a:schemeClr val="tx1"/>
          </a:fontRef>
        </p:style>
      </p:cxnSp>
      <p:sp>
        <p:nvSpPr>
          <p:cNvPr id="84" name="TextBox 83"/>
          <p:cNvSpPr txBox="1"/>
          <p:nvPr/>
        </p:nvSpPr>
        <p:spPr>
          <a:xfrm>
            <a:off x="4143972" y="1561322"/>
            <a:ext cx="828124" cy="215444"/>
          </a:xfrm>
          <a:prstGeom prst="rect">
            <a:avLst/>
          </a:prstGeom>
          <a:noFill/>
        </p:spPr>
        <p:txBody>
          <a:bodyPr wrap="square" rtlCol="0">
            <a:spAutoFit/>
          </a:bodyPr>
          <a:lstStyle/>
          <a:p>
            <a:pPr algn="ctr"/>
            <a:r>
              <a:rPr lang="en-US" sz="800" b="1" dirty="0" err="1">
                <a:solidFill>
                  <a:srgbClr val="FFFFFF"/>
                </a:solidFill>
              </a:rPr>
              <a:t>po</a:t>
            </a:r>
            <a:endParaRPr lang="en-US" sz="800" b="1" dirty="0">
              <a:solidFill>
                <a:srgbClr val="FFFFFF"/>
              </a:solidFill>
            </a:endParaRPr>
          </a:p>
        </p:txBody>
      </p:sp>
      <p:cxnSp>
        <p:nvCxnSpPr>
          <p:cNvPr id="85" name="Straight Arrow Connector 84"/>
          <p:cNvCxnSpPr/>
          <p:nvPr/>
        </p:nvCxnSpPr>
        <p:spPr>
          <a:xfrm flipV="1">
            <a:off x="4640393" y="1578254"/>
            <a:ext cx="266700" cy="97757"/>
          </a:xfrm>
          <a:prstGeom prst="straightConnector1">
            <a:avLst/>
          </a:prstGeom>
          <a:ln w="6350">
            <a:solidFill>
              <a:srgbClr val="FF0000"/>
            </a:solidFill>
            <a:tailEnd type="triangle" w="sm" len="sm"/>
          </a:ln>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p:nvPr/>
        </p:nvCxnSpPr>
        <p:spPr>
          <a:xfrm flipV="1">
            <a:off x="4646789" y="1426633"/>
            <a:ext cx="86993" cy="249379"/>
          </a:xfrm>
          <a:prstGeom prst="straightConnector1">
            <a:avLst/>
          </a:prstGeom>
          <a:ln w="6350">
            <a:solidFill>
              <a:srgbClr val="FF0000"/>
            </a:solidFill>
            <a:tailEnd type="triangle" w="sm" len="sm"/>
          </a:ln>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p:nvPr/>
        </p:nvCxnSpPr>
        <p:spPr>
          <a:xfrm flipV="1">
            <a:off x="4646789" y="1354667"/>
            <a:ext cx="36572" cy="321345"/>
          </a:xfrm>
          <a:prstGeom prst="straightConnector1">
            <a:avLst/>
          </a:prstGeom>
          <a:ln w="6350">
            <a:solidFill>
              <a:srgbClr val="FF0000"/>
            </a:solidFill>
            <a:tailEnd type="triangle" w="sm" len="sm"/>
          </a:ln>
        </p:spPr>
        <p:style>
          <a:lnRef idx="2">
            <a:schemeClr val="accent1"/>
          </a:lnRef>
          <a:fillRef idx="0">
            <a:schemeClr val="accent1"/>
          </a:fillRef>
          <a:effectRef idx="1">
            <a:schemeClr val="accent1"/>
          </a:effectRef>
          <a:fontRef idx="minor">
            <a:schemeClr val="tx1"/>
          </a:fontRef>
        </p:style>
      </p:cxnSp>
      <p:sp>
        <p:nvSpPr>
          <p:cNvPr id="90" name="TextBox 89"/>
          <p:cNvSpPr txBox="1"/>
          <p:nvPr/>
        </p:nvSpPr>
        <p:spPr>
          <a:xfrm>
            <a:off x="4710434" y="1676011"/>
            <a:ext cx="828124" cy="215444"/>
          </a:xfrm>
          <a:prstGeom prst="rect">
            <a:avLst/>
          </a:prstGeom>
          <a:noFill/>
        </p:spPr>
        <p:txBody>
          <a:bodyPr wrap="square" rtlCol="0">
            <a:spAutoFit/>
          </a:bodyPr>
          <a:lstStyle/>
          <a:p>
            <a:pPr algn="ctr"/>
            <a:r>
              <a:rPr lang="en-US" sz="800" b="1" dirty="0">
                <a:solidFill>
                  <a:srgbClr val="FFFFFF"/>
                </a:solidFill>
              </a:rPr>
              <a:t>mag</a:t>
            </a:r>
          </a:p>
        </p:txBody>
      </p:sp>
      <p:sp>
        <p:nvSpPr>
          <p:cNvPr id="94" name="TextBox 93"/>
          <p:cNvSpPr txBox="1"/>
          <p:nvPr/>
        </p:nvSpPr>
        <p:spPr>
          <a:xfrm>
            <a:off x="4515704" y="2064623"/>
            <a:ext cx="828124" cy="215444"/>
          </a:xfrm>
          <a:prstGeom prst="rect">
            <a:avLst/>
          </a:prstGeom>
          <a:noFill/>
        </p:spPr>
        <p:txBody>
          <a:bodyPr wrap="square" rtlCol="0">
            <a:spAutoFit/>
          </a:bodyPr>
          <a:lstStyle/>
          <a:p>
            <a:pPr algn="ctr"/>
            <a:r>
              <a:rPr lang="en-US" sz="800" b="1" dirty="0" err="1">
                <a:solidFill>
                  <a:srgbClr val="FFFFFF"/>
                </a:solidFill>
              </a:rPr>
              <a:t>chl</a:t>
            </a:r>
            <a:endParaRPr lang="en-US" sz="800" b="1" dirty="0">
              <a:solidFill>
                <a:srgbClr val="FFFFFF"/>
              </a:solidFill>
            </a:endParaRPr>
          </a:p>
        </p:txBody>
      </p:sp>
      <p:sp>
        <p:nvSpPr>
          <p:cNvPr id="95" name="TextBox 94"/>
          <p:cNvSpPr txBox="1"/>
          <p:nvPr/>
        </p:nvSpPr>
        <p:spPr>
          <a:xfrm>
            <a:off x="2930271" y="1676012"/>
            <a:ext cx="828124" cy="215444"/>
          </a:xfrm>
          <a:prstGeom prst="rect">
            <a:avLst/>
          </a:prstGeom>
          <a:noFill/>
        </p:spPr>
        <p:txBody>
          <a:bodyPr wrap="square" rtlCol="0">
            <a:spAutoFit/>
          </a:bodyPr>
          <a:lstStyle/>
          <a:p>
            <a:pPr algn="ctr"/>
            <a:r>
              <a:rPr lang="en-US" sz="800" b="1" dirty="0" err="1">
                <a:solidFill>
                  <a:srgbClr val="FFFFFF"/>
                </a:solidFill>
              </a:rPr>
              <a:t>dol</a:t>
            </a:r>
            <a:endParaRPr lang="en-US" sz="800" b="1" dirty="0">
              <a:solidFill>
                <a:srgbClr val="FFFFFF"/>
              </a:solidFill>
            </a:endParaRPr>
          </a:p>
        </p:txBody>
      </p:sp>
      <p:sp>
        <p:nvSpPr>
          <p:cNvPr id="96" name="TextBox 95"/>
          <p:cNvSpPr txBox="1"/>
          <p:nvPr/>
        </p:nvSpPr>
        <p:spPr>
          <a:xfrm>
            <a:off x="962838" y="1985436"/>
            <a:ext cx="828124" cy="215444"/>
          </a:xfrm>
          <a:prstGeom prst="rect">
            <a:avLst/>
          </a:prstGeom>
          <a:noFill/>
        </p:spPr>
        <p:txBody>
          <a:bodyPr wrap="square" rtlCol="0">
            <a:spAutoFit/>
          </a:bodyPr>
          <a:lstStyle/>
          <a:p>
            <a:pPr algn="ctr"/>
            <a:r>
              <a:rPr lang="en-US" sz="800" b="1" dirty="0" err="1">
                <a:solidFill>
                  <a:srgbClr val="FFFFFF"/>
                </a:solidFill>
              </a:rPr>
              <a:t>dol</a:t>
            </a:r>
            <a:endParaRPr lang="en-US" sz="800" b="1" dirty="0">
              <a:solidFill>
                <a:srgbClr val="FFFFFF"/>
              </a:solidFill>
            </a:endParaRPr>
          </a:p>
        </p:txBody>
      </p:sp>
      <p:sp>
        <p:nvSpPr>
          <p:cNvPr id="99" name="Rectangle 6"/>
          <p:cNvSpPr>
            <a:spLocks noChangeArrowheads="1"/>
          </p:cNvSpPr>
          <p:nvPr/>
        </p:nvSpPr>
        <p:spPr bwMode="auto">
          <a:xfrm>
            <a:off x="2543570" y="2165216"/>
            <a:ext cx="276155" cy="129501"/>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0" name="TextBox 8"/>
          <p:cNvSpPr txBox="1">
            <a:spLocks noChangeArrowheads="1"/>
          </p:cNvSpPr>
          <p:nvPr/>
        </p:nvSpPr>
        <p:spPr bwMode="auto">
          <a:xfrm>
            <a:off x="2457686" y="2093158"/>
            <a:ext cx="454421"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800" dirty="0">
                <a:latin typeface="Calibri" charset="0"/>
              </a:rPr>
              <a:t>20 </a:t>
            </a:r>
            <a:r>
              <a:rPr lang="en-US" sz="800" dirty="0">
                <a:latin typeface="Symbol" charset="0"/>
                <a:cs typeface="Symbol" charset="0"/>
              </a:rPr>
              <a:t>m</a:t>
            </a:r>
            <a:r>
              <a:rPr lang="en-US" sz="800" dirty="0">
                <a:latin typeface="Calibri" charset="0"/>
              </a:rPr>
              <a:t>m</a:t>
            </a:r>
          </a:p>
        </p:txBody>
      </p:sp>
      <p:cxnSp>
        <p:nvCxnSpPr>
          <p:cNvPr id="101" name="Straight Connector 100"/>
          <p:cNvCxnSpPr/>
          <p:nvPr/>
        </p:nvCxnSpPr>
        <p:spPr>
          <a:xfrm flipH="1">
            <a:off x="2607071" y="2270409"/>
            <a:ext cx="124396" cy="45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02" name="Rectangle 6"/>
          <p:cNvSpPr>
            <a:spLocks noChangeArrowheads="1"/>
          </p:cNvSpPr>
          <p:nvPr/>
        </p:nvSpPr>
        <p:spPr bwMode="auto">
          <a:xfrm>
            <a:off x="746356" y="2164531"/>
            <a:ext cx="276155" cy="129501"/>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3" name="TextBox 8"/>
          <p:cNvSpPr txBox="1">
            <a:spLocks noChangeArrowheads="1"/>
          </p:cNvSpPr>
          <p:nvPr/>
        </p:nvSpPr>
        <p:spPr bwMode="auto">
          <a:xfrm>
            <a:off x="660472" y="2092473"/>
            <a:ext cx="454421"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800" dirty="0">
                <a:latin typeface="Calibri" charset="0"/>
              </a:rPr>
              <a:t>20 </a:t>
            </a:r>
            <a:r>
              <a:rPr lang="en-US" sz="800" dirty="0">
                <a:latin typeface="Symbol" charset="0"/>
                <a:cs typeface="Symbol" charset="0"/>
              </a:rPr>
              <a:t>m</a:t>
            </a:r>
            <a:r>
              <a:rPr lang="en-US" sz="800" dirty="0">
                <a:latin typeface="Calibri" charset="0"/>
              </a:rPr>
              <a:t>m</a:t>
            </a:r>
          </a:p>
        </p:txBody>
      </p:sp>
      <p:cxnSp>
        <p:nvCxnSpPr>
          <p:cNvPr id="104" name="Straight Connector 103"/>
          <p:cNvCxnSpPr/>
          <p:nvPr/>
        </p:nvCxnSpPr>
        <p:spPr>
          <a:xfrm flipH="1">
            <a:off x="809857" y="2269724"/>
            <a:ext cx="124396" cy="45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a:off x="2181225" y="3801318"/>
            <a:ext cx="209173"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63" name="Picture 62" descr="TVA294_6596_after_thinning.jpg"/>
          <p:cNvPicPr>
            <a:picLocks noChangeAspect="1"/>
          </p:cNvPicPr>
          <p:nvPr/>
        </p:nvPicPr>
        <p:blipFill rotWithShape="1">
          <a:blip r:embed="rId9">
            <a:extLst>
              <a:ext uri="{28A0092B-C50C-407E-A947-70E740481C1C}">
                <a14:useLocalDpi xmlns:a14="http://schemas.microsoft.com/office/drawing/2010/main" val="0"/>
              </a:ext>
            </a:extLst>
          </a:blip>
          <a:srcRect t="16513" b="7931"/>
          <a:stretch/>
        </p:blipFill>
        <p:spPr>
          <a:xfrm>
            <a:off x="2562225" y="3865032"/>
            <a:ext cx="1741714" cy="1439335"/>
          </a:xfrm>
          <a:prstGeom prst="rect">
            <a:avLst/>
          </a:prstGeom>
          <a:ln>
            <a:solidFill>
              <a:schemeClr val="tx1"/>
            </a:solidFill>
          </a:ln>
        </p:spPr>
      </p:pic>
      <p:pic>
        <p:nvPicPr>
          <p:cNvPr id="64" name="Picture 63" descr="TVA294_6596_after_thinning4.jpg"/>
          <p:cNvPicPr>
            <a:picLocks noChangeAspect="1"/>
          </p:cNvPicPr>
          <p:nvPr/>
        </p:nvPicPr>
        <p:blipFill rotWithShape="1">
          <a:blip r:embed="rId10">
            <a:extLst>
              <a:ext uri="{28A0092B-C50C-407E-A947-70E740481C1C}">
                <a14:useLocalDpi xmlns:a14="http://schemas.microsoft.com/office/drawing/2010/main" val="0"/>
              </a:ext>
            </a:extLst>
          </a:blip>
          <a:srcRect t="16291" b="8598"/>
          <a:stretch/>
        </p:blipFill>
        <p:spPr>
          <a:xfrm>
            <a:off x="4378326" y="3860800"/>
            <a:ext cx="1741714" cy="1430867"/>
          </a:xfrm>
          <a:prstGeom prst="rect">
            <a:avLst/>
          </a:prstGeom>
          <a:ln>
            <a:solidFill>
              <a:schemeClr val="tx1"/>
            </a:solidFill>
          </a:ln>
        </p:spPr>
      </p:pic>
      <p:sp>
        <p:nvSpPr>
          <p:cNvPr id="65" name="TextBox 113"/>
          <p:cNvSpPr txBox="1">
            <a:spLocks noChangeArrowheads="1"/>
          </p:cNvSpPr>
          <p:nvPr/>
        </p:nvSpPr>
        <p:spPr bwMode="auto">
          <a:xfrm>
            <a:off x="2420160" y="3807184"/>
            <a:ext cx="5334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600" dirty="0">
                <a:solidFill>
                  <a:srgbClr val="FFFFFF"/>
                </a:solidFill>
              </a:rPr>
              <a:t>h)</a:t>
            </a:r>
          </a:p>
        </p:txBody>
      </p:sp>
      <p:sp>
        <p:nvSpPr>
          <p:cNvPr id="66" name="TextBox 113"/>
          <p:cNvSpPr txBox="1">
            <a:spLocks noChangeArrowheads="1"/>
          </p:cNvSpPr>
          <p:nvPr/>
        </p:nvSpPr>
        <p:spPr bwMode="auto">
          <a:xfrm>
            <a:off x="4223560" y="3819884"/>
            <a:ext cx="5334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600" dirty="0">
                <a:solidFill>
                  <a:srgbClr val="FFFFFF"/>
                </a:solidFill>
              </a:rPr>
              <a:t>i)</a:t>
            </a:r>
          </a:p>
        </p:txBody>
      </p:sp>
      <p:sp>
        <p:nvSpPr>
          <p:cNvPr id="67" name="Rectangle 6"/>
          <p:cNvSpPr>
            <a:spLocks noChangeArrowheads="1"/>
          </p:cNvSpPr>
          <p:nvPr/>
        </p:nvSpPr>
        <p:spPr bwMode="auto">
          <a:xfrm>
            <a:off x="3902187" y="5149682"/>
            <a:ext cx="387449" cy="144099"/>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8" name="TextBox 8"/>
          <p:cNvSpPr txBox="1">
            <a:spLocks noChangeArrowheads="1"/>
          </p:cNvSpPr>
          <p:nvPr/>
        </p:nvSpPr>
        <p:spPr bwMode="auto">
          <a:xfrm>
            <a:off x="3898899" y="5080453"/>
            <a:ext cx="402424"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800" dirty="0">
                <a:latin typeface="Calibri" charset="0"/>
              </a:rPr>
              <a:t>2 </a:t>
            </a:r>
            <a:r>
              <a:rPr lang="en-US" sz="800" dirty="0">
                <a:latin typeface="Symbol" charset="0"/>
                <a:cs typeface="Symbol" charset="0"/>
              </a:rPr>
              <a:t>m</a:t>
            </a:r>
            <a:r>
              <a:rPr lang="en-US" sz="800" dirty="0">
                <a:latin typeface="Calibri" charset="0"/>
              </a:rPr>
              <a:t>m</a:t>
            </a:r>
          </a:p>
        </p:txBody>
      </p:sp>
      <p:cxnSp>
        <p:nvCxnSpPr>
          <p:cNvPr id="69" name="Straight Connector 68"/>
          <p:cNvCxnSpPr/>
          <p:nvPr/>
        </p:nvCxnSpPr>
        <p:spPr>
          <a:xfrm flipH="1">
            <a:off x="3986774" y="5270950"/>
            <a:ext cx="221158"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87" name="Rectangle 6"/>
          <p:cNvSpPr>
            <a:spLocks noChangeArrowheads="1"/>
          </p:cNvSpPr>
          <p:nvPr/>
        </p:nvSpPr>
        <p:spPr bwMode="auto">
          <a:xfrm>
            <a:off x="5723094" y="5128060"/>
            <a:ext cx="387449" cy="144099"/>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9" name="TextBox 8"/>
          <p:cNvSpPr txBox="1">
            <a:spLocks noChangeArrowheads="1"/>
          </p:cNvSpPr>
          <p:nvPr/>
        </p:nvSpPr>
        <p:spPr bwMode="auto">
          <a:xfrm>
            <a:off x="5669839" y="5058831"/>
            <a:ext cx="502361"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800" dirty="0">
                <a:latin typeface="Calibri" charset="0"/>
              </a:rPr>
              <a:t>200 nm</a:t>
            </a:r>
          </a:p>
        </p:txBody>
      </p:sp>
      <p:cxnSp>
        <p:nvCxnSpPr>
          <p:cNvPr id="91" name="Straight Connector 90"/>
          <p:cNvCxnSpPr/>
          <p:nvPr/>
        </p:nvCxnSpPr>
        <p:spPr>
          <a:xfrm flipH="1">
            <a:off x="5807681" y="5249328"/>
            <a:ext cx="221158"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92" name="TextBox 113"/>
          <p:cNvSpPr txBox="1">
            <a:spLocks noChangeArrowheads="1"/>
          </p:cNvSpPr>
          <p:nvPr/>
        </p:nvSpPr>
        <p:spPr bwMode="auto">
          <a:xfrm>
            <a:off x="609600" y="3810000"/>
            <a:ext cx="5334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600" dirty="0">
                <a:solidFill>
                  <a:srgbClr val="FFFFFF"/>
                </a:solidFill>
              </a:rPr>
              <a:t>g)</a:t>
            </a:r>
          </a:p>
        </p:txBody>
      </p:sp>
      <p:sp>
        <p:nvSpPr>
          <p:cNvPr id="93" name="TextBox 92"/>
          <p:cNvSpPr txBox="1"/>
          <p:nvPr/>
        </p:nvSpPr>
        <p:spPr>
          <a:xfrm>
            <a:off x="2981876" y="3810000"/>
            <a:ext cx="828124" cy="276999"/>
          </a:xfrm>
          <a:prstGeom prst="rect">
            <a:avLst/>
          </a:prstGeom>
          <a:noFill/>
        </p:spPr>
        <p:txBody>
          <a:bodyPr wrap="square" rtlCol="0">
            <a:spAutoFit/>
          </a:bodyPr>
          <a:lstStyle/>
          <a:p>
            <a:pPr algn="ctr"/>
            <a:r>
              <a:rPr lang="en-US" sz="1200" b="1">
                <a:solidFill>
                  <a:srgbClr val="FFFFFF"/>
                </a:solidFill>
              </a:rPr>
              <a:t>SE-He</a:t>
            </a:r>
            <a:endParaRPr lang="en-US" sz="1200" b="1" dirty="0">
              <a:solidFill>
                <a:srgbClr val="FFFFFF"/>
              </a:solidFill>
            </a:endParaRPr>
          </a:p>
        </p:txBody>
      </p:sp>
      <p:sp>
        <p:nvSpPr>
          <p:cNvPr id="97" name="TextBox 96"/>
          <p:cNvSpPr txBox="1"/>
          <p:nvPr/>
        </p:nvSpPr>
        <p:spPr>
          <a:xfrm>
            <a:off x="4800600" y="3810000"/>
            <a:ext cx="828124" cy="276999"/>
          </a:xfrm>
          <a:prstGeom prst="rect">
            <a:avLst/>
          </a:prstGeom>
          <a:noFill/>
        </p:spPr>
        <p:txBody>
          <a:bodyPr wrap="square" rtlCol="0">
            <a:spAutoFit/>
          </a:bodyPr>
          <a:lstStyle/>
          <a:p>
            <a:pPr algn="ctr"/>
            <a:r>
              <a:rPr lang="en-US" sz="1200" b="1">
                <a:solidFill>
                  <a:srgbClr val="FFFFFF"/>
                </a:solidFill>
              </a:rPr>
              <a:t>SE-He</a:t>
            </a:r>
            <a:endParaRPr lang="en-US" sz="1200" b="1" dirty="0">
              <a:solidFill>
                <a:srgbClr val="FFFFFF"/>
              </a:solidFill>
            </a:endParaRPr>
          </a:p>
        </p:txBody>
      </p:sp>
      <p:sp>
        <p:nvSpPr>
          <p:cNvPr id="98" name="TextBox 97"/>
          <p:cNvSpPr txBox="1"/>
          <p:nvPr/>
        </p:nvSpPr>
        <p:spPr>
          <a:xfrm>
            <a:off x="1155739" y="3832261"/>
            <a:ext cx="828124" cy="276999"/>
          </a:xfrm>
          <a:prstGeom prst="rect">
            <a:avLst/>
          </a:prstGeom>
          <a:noFill/>
        </p:spPr>
        <p:txBody>
          <a:bodyPr wrap="square" rtlCol="0">
            <a:spAutoFit/>
          </a:bodyPr>
          <a:lstStyle/>
          <a:p>
            <a:pPr algn="ctr"/>
            <a:r>
              <a:rPr lang="en-US" sz="1200" b="1" dirty="0">
                <a:solidFill>
                  <a:srgbClr val="FFFFFF"/>
                </a:solidFill>
              </a:rPr>
              <a:t>SE-He</a:t>
            </a:r>
          </a:p>
        </p:txBody>
      </p:sp>
      <p:sp>
        <p:nvSpPr>
          <p:cNvPr id="106" name="TextBox 105"/>
          <p:cNvSpPr txBox="1"/>
          <p:nvPr/>
        </p:nvSpPr>
        <p:spPr>
          <a:xfrm>
            <a:off x="1538755" y="1217440"/>
            <a:ext cx="828124" cy="215444"/>
          </a:xfrm>
          <a:prstGeom prst="rect">
            <a:avLst/>
          </a:prstGeom>
          <a:noFill/>
        </p:spPr>
        <p:txBody>
          <a:bodyPr wrap="square" rtlCol="0">
            <a:spAutoFit/>
          </a:bodyPr>
          <a:lstStyle/>
          <a:p>
            <a:pPr algn="ctr"/>
            <a:r>
              <a:rPr lang="en-US" sz="800" b="1" dirty="0">
                <a:solidFill>
                  <a:srgbClr val="FFFFFF"/>
                </a:solidFill>
              </a:rPr>
              <a:t>gra</a:t>
            </a:r>
          </a:p>
        </p:txBody>
      </p:sp>
      <p:cxnSp>
        <p:nvCxnSpPr>
          <p:cNvPr id="107" name="Straight Arrow Connector 106"/>
          <p:cNvCxnSpPr/>
          <p:nvPr/>
        </p:nvCxnSpPr>
        <p:spPr>
          <a:xfrm flipV="1">
            <a:off x="2047875" y="1241441"/>
            <a:ext cx="133350" cy="90689"/>
          </a:xfrm>
          <a:prstGeom prst="straightConnector1">
            <a:avLst/>
          </a:prstGeom>
          <a:ln w="6350">
            <a:solidFill>
              <a:srgbClr val="FF0000"/>
            </a:solidFill>
            <a:tailEnd type="triangle" w="sm" len="sm"/>
          </a:ln>
        </p:spPr>
        <p:style>
          <a:lnRef idx="2">
            <a:schemeClr val="accent1"/>
          </a:lnRef>
          <a:fillRef idx="0">
            <a:schemeClr val="accent1"/>
          </a:fillRef>
          <a:effectRef idx="1">
            <a:schemeClr val="accent1"/>
          </a:effectRef>
          <a:fontRef idx="minor">
            <a:schemeClr val="tx1"/>
          </a:fontRef>
        </p:style>
      </p:cxnSp>
      <p:cxnSp>
        <p:nvCxnSpPr>
          <p:cNvPr id="108" name="Straight Arrow Connector 107"/>
          <p:cNvCxnSpPr/>
          <p:nvPr/>
        </p:nvCxnSpPr>
        <p:spPr>
          <a:xfrm flipV="1">
            <a:off x="2057714" y="1086104"/>
            <a:ext cx="185117" cy="233767"/>
          </a:xfrm>
          <a:prstGeom prst="straightConnector1">
            <a:avLst/>
          </a:prstGeom>
          <a:ln w="6350">
            <a:solidFill>
              <a:srgbClr val="FF0000"/>
            </a:solidFill>
            <a:tailEnd type="triangle" w="sm" len="sm"/>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457306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2"/>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l="10818" t="8543" r="2776"/>
          <a:stretch>
            <a:fillRect/>
          </a:stretch>
        </p:blipFill>
        <p:spPr bwMode="auto">
          <a:xfrm>
            <a:off x="885158" y="3778936"/>
            <a:ext cx="1703388" cy="877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 name="TextBox 113"/>
          <p:cNvSpPr txBox="1">
            <a:spLocks noChangeArrowheads="1"/>
          </p:cNvSpPr>
          <p:nvPr/>
        </p:nvSpPr>
        <p:spPr bwMode="auto">
          <a:xfrm rot="16200000">
            <a:off x="372382" y="4083948"/>
            <a:ext cx="714403"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800" dirty="0"/>
              <a:t>2-apatite</a:t>
            </a:r>
          </a:p>
        </p:txBody>
      </p:sp>
      <p:grpSp>
        <p:nvGrpSpPr>
          <p:cNvPr id="112" name="Group 111"/>
          <p:cNvGrpSpPr>
            <a:grpSpLocks noChangeAspect="1"/>
          </p:cNvGrpSpPr>
          <p:nvPr/>
        </p:nvGrpSpPr>
        <p:grpSpPr>
          <a:xfrm>
            <a:off x="587241" y="407916"/>
            <a:ext cx="2292307" cy="2287157"/>
            <a:chOff x="830328" y="806454"/>
            <a:chExt cx="1724725" cy="1720850"/>
          </a:xfrm>
        </p:grpSpPr>
        <p:pic>
          <p:nvPicPr>
            <p:cNvPr id="77" name="Picture 76" descr="D:\Documents and Settings\bdegrego\My Documents\Samples\BIF\TVA294_6596_II02\TEM\110901\TVA294-20000X.jpg"/>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14335" t="9410" r="10499" b="15583"/>
            <a:stretch/>
          </p:blipFill>
          <p:spPr bwMode="auto">
            <a:xfrm>
              <a:off x="830549" y="806454"/>
              <a:ext cx="1724504" cy="172085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438" name="Rectangle 6"/>
            <p:cNvSpPr>
              <a:spLocks noChangeArrowheads="1"/>
            </p:cNvSpPr>
            <p:nvPr/>
          </p:nvSpPr>
          <p:spPr bwMode="auto">
            <a:xfrm>
              <a:off x="830328" y="2365469"/>
              <a:ext cx="433127" cy="161087"/>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39" name="TextBox 8"/>
            <p:cNvSpPr txBox="1">
              <a:spLocks noChangeArrowheads="1"/>
            </p:cNvSpPr>
            <p:nvPr/>
          </p:nvSpPr>
          <p:spPr bwMode="auto">
            <a:xfrm>
              <a:off x="851555" y="2309502"/>
              <a:ext cx="384703" cy="208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200" dirty="0">
                  <a:latin typeface="Calibri" charset="0"/>
                </a:rPr>
                <a:t>1 </a:t>
              </a:r>
              <a:r>
                <a:rPr lang="en-US" sz="1200" dirty="0">
                  <a:latin typeface="Symbol" charset="0"/>
                  <a:cs typeface="Symbol" charset="0"/>
                </a:rPr>
                <a:t>m</a:t>
              </a:r>
              <a:r>
                <a:rPr lang="en-US" sz="1200" dirty="0">
                  <a:latin typeface="Calibri" charset="0"/>
                </a:rPr>
                <a:t>m</a:t>
              </a:r>
            </a:p>
          </p:txBody>
        </p:sp>
        <p:cxnSp>
          <p:nvCxnSpPr>
            <p:cNvPr id="440" name="Straight Connector 439"/>
            <p:cNvCxnSpPr/>
            <p:nvPr/>
          </p:nvCxnSpPr>
          <p:spPr>
            <a:xfrm flipH="1" flipV="1">
              <a:off x="870703" y="2500596"/>
              <a:ext cx="341611" cy="2041"/>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4" name="Text Box 2"/>
          <p:cNvSpPr txBox="1">
            <a:spLocks noChangeArrowheads="1"/>
          </p:cNvSpPr>
          <p:nvPr/>
        </p:nvSpPr>
        <p:spPr bwMode="auto">
          <a:xfrm>
            <a:off x="376408" y="-76200"/>
            <a:ext cx="64992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spcBef>
                <a:spcPct val="50000"/>
              </a:spcBef>
            </a:pPr>
            <a:r>
              <a:rPr lang="en-US" u="sng" dirty="0"/>
              <a:t>Figure S2 – Papineau et al. (</a:t>
            </a:r>
            <a:r>
              <a:rPr lang="is-IS" u="sng" dirty="0"/>
              <a:t>2018</a:t>
            </a:r>
            <a:r>
              <a:rPr lang="en-US" u="sng" dirty="0"/>
              <a:t>)</a:t>
            </a:r>
          </a:p>
        </p:txBody>
      </p:sp>
      <p:sp>
        <p:nvSpPr>
          <p:cNvPr id="6" name="TextBox 113"/>
          <p:cNvSpPr txBox="1">
            <a:spLocks noChangeArrowheads="1"/>
          </p:cNvSpPr>
          <p:nvPr/>
        </p:nvSpPr>
        <p:spPr bwMode="auto">
          <a:xfrm>
            <a:off x="478008" y="2763402"/>
            <a:ext cx="35242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400" dirty="0"/>
              <a:t>e)</a:t>
            </a:r>
          </a:p>
        </p:txBody>
      </p:sp>
      <p:grpSp>
        <p:nvGrpSpPr>
          <p:cNvPr id="7" name="Group 3"/>
          <p:cNvGrpSpPr>
            <a:grpSpLocks noChangeAspect="1"/>
          </p:cNvGrpSpPr>
          <p:nvPr/>
        </p:nvGrpSpPr>
        <p:grpSpPr bwMode="auto">
          <a:xfrm>
            <a:off x="2614785" y="2780864"/>
            <a:ext cx="3949698" cy="2690813"/>
            <a:chOff x="2588766" y="664074"/>
            <a:chExt cx="3717356" cy="2532925"/>
          </a:xfrm>
        </p:grpSpPr>
        <p:grpSp>
          <p:nvGrpSpPr>
            <p:cNvPr id="8" name="Group 14350"/>
            <p:cNvGrpSpPr>
              <a:grpSpLocks/>
            </p:cNvGrpSpPr>
            <p:nvPr/>
          </p:nvGrpSpPr>
          <p:grpSpPr bwMode="auto">
            <a:xfrm>
              <a:off x="5015976" y="2047968"/>
              <a:ext cx="1290146" cy="1149031"/>
              <a:chOff x="4692517" y="6722217"/>
              <a:chExt cx="2333384" cy="2078280"/>
            </a:xfrm>
          </p:grpSpPr>
          <p:pic>
            <p:nvPicPr>
              <p:cNvPr id="41" name="Picture 41" descr="TVA294_659p6_01_EDS_C-map_b.bmp"/>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6135231">
                <a:off x="5388431" y="7595597"/>
                <a:ext cx="985905" cy="1423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 name="Picture 43" descr="TVA294_659p6_01_EDS_C-map_a.bmp"/>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6135231">
                <a:off x="5148831" y="6693507"/>
                <a:ext cx="1430579" cy="1487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 name="Picture 52" descr="TVA294_659p6_01_EDS_C-map_c.bmp"/>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6135231">
                <a:off x="4716240" y="7096849"/>
                <a:ext cx="882969" cy="9304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 name="TextBox 53"/>
              <p:cNvSpPr txBox="1">
                <a:spLocks noChangeArrowheads="1"/>
              </p:cNvSpPr>
              <p:nvPr/>
            </p:nvSpPr>
            <p:spPr bwMode="auto">
              <a:xfrm>
                <a:off x="6199001" y="6785056"/>
                <a:ext cx="826900" cy="4453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000">
                    <a:solidFill>
                      <a:schemeClr val="bg1"/>
                    </a:solidFill>
                  </a:rPr>
                  <a:t>C</a:t>
                </a:r>
              </a:p>
            </p:txBody>
          </p:sp>
        </p:grpSp>
        <p:grpSp>
          <p:nvGrpSpPr>
            <p:cNvPr id="9" name="Group 14335"/>
            <p:cNvGrpSpPr>
              <a:grpSpLocks/>
            </p:cNvGrpSpPr>
            <p:nvPr/>
          </p:nvGrpSpPr>
          <p:grpSpPr bwMode="auto">
            <a:xfrm>
              <a:off x="2696843" y="2026901"/>
              <a:ext cx="1244858" cy="1141131"/>
              <a:chOff x="130773" y="6307839"/>
              <a:chExt cx="2250776" cy="2064684"/>
            </a:xfrm>
          </p:grpSpPr>
          <p:pic>
            <p:nvPicPr>
              <p:cNvPr id="37" name="Picture 42" descr="TVA294_659p6_01_EDS_P-map_a.bmp"/>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6135231">
                <a:off x="585720" y="6279129"/>
                <a:ext cx="1430579" cy="1487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 name="Picture 46" descr="TVA294_659p6_01_EDS_P-map_b.bmp"/>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6135231">
                <a:off x="808256" y="7167623"/>
                <a:ext cx="985905" cy="1423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 name="Picture 51" descr="TVA294_659p6_01_EDS_P-map_c.bmp"/>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6135231">
                <a:off x="148725" y="6676841"/>
                <a:ext cx="894511" cy="9304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 name="TextBox 54"/>
              <p:cNvSpPr txBox="1">
                <a:spLocks noChangeArrowheads="1"/>
              </p:cNvSpPr>
              <p:nvPr/>
            </p:nvSpPr>
            <p:spPr bwMode="auto">
              <a:xfrm>
                <a:off x="1771847" y="6345046"/>
                <a:ext cx="609702" cy="4454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000">
                    <a:solidFill>
                      <a:schemeClr val="bg1"/>
                    </a:solidFill>
                  </a:rPr>
                  <a:t>P</a:t>
                </a:r>
              </a:p>
            </p:txBody>
          </p:sp>
        </p:grpSp>
        <p:grpSp>
          <p:nvGrpSpPr>
            <p:cNvPr id="10" name="Group 11"/>
            <p:cNvGrpSpPr>
              <a:grpSpLocks/>
            </p:cNvGrpSpPr>
            <p:nvPr/>
          </p:nvGrpSpPr>
          <p:grpSpPr bwMode="auto">
            <a:xfrm>
              <a:off x="3846752" y="847146"/>
              <a:ext cx="1197108" cy="1129720"/>
              <a:chOff x="2437566" y="4414549"/>
              <a:chExt cx="2164273" cy="2042671"/>
            </a:xfrm>
          </p:grpSpPr>
          <p:pic>
            <p:nvPicPr>
              <p:cNvPr id="32" name="Picture 45" descr="TVA294_659p6_01_EDS_Fe-map_b.bmp"/>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rot="6135231">
                <a:off x="3136091" y="5252320"/>
                <a:ext cx="985905" cy="1423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55" descr="TVA294_659p6_01_EDS_Fe-map_a.bmp"/>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rot="6135231">
                <a:off x="2899451" y="4385839"/>
                <a:ext cx="1430579" cy="1487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 name="TextBox 58"/>
              <p:cNvSpPr txBox="1">
                <a:spLocks noChangeArrowheads="1"/>
              </p:cNvSpPr>
              <p:nvPr/>
            </p:nvSpPr>
            <p:spPr bwMode="auto">
              <a:xfrm rot="6135231">
                <a:off x="3099829" y="4932812"/>
                <a:ext cx="375782" cy="3730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2800">
                    <a:solidFill>
                      <a:schemeClr val="bg1"/>
                    </a:solidFill>
                  </a:rPr>
                  <a:t>P</a:t>
                </a:r>
              </a:p>
            </p:txBody>
          </p:sp>
          <p:pic>
            <p:nvPicPr>
              <p:cNvPr id="35" name="Picture 59" descr="TVA294_659p6_01_EDS_Fe-map_c.bmp"/>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rot="6135231">
                <a:off x="2455518" y="4816505"/>
                <a:ext cx="894511" cy="9304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 name="TextBox 57"/>
              <p:cNvSpPr txBox="1">
                <a:spLocks noChangeArrowheads="1"/>
              </p:cNvSpPr>
              <p:nvPr/>
            </p:nvSpPr>
            <p:spPr bwMode="auto">
              <a:xfrm>
                <a:off x="4003401" y="4440101"/>
                <a:ext cx="598438" cy="4451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000">
                    <a:solidFill>
                      <a:schemeClr val="bg1"/>
                    </a:solidFill>
                  </a:rPr>
                  <a:t>Fe</a:t>
                </a:r>
              </a:p>
            </p:txBody>
          </p:sp>
        </p:grpSp>
        <p:grpSp>
          <p:nvGrpSpPr>
            <p:cNvPr id="11" name="Group 13"/>
            <p:cNvGrpSpPr>
              <a:grpSpLocks/>
            </p:cNvGrpSpPr>
            <p:nvPr/>
          </p:nvGrpSpPr>
          <p:grpSpPr bwMode="auto">
            <a:xfrm>
              <a:off x="2709132" y="847146"/>
              <a:ext cx="1224522" cy="1119186"/>
              <a:chOff x="299617" y="4111172"/>
              <a:chExt cx="2214983" cy="2024080"/>
            </a:xfrm>
          </p:grpSpPr>
          <p:pic>
            <p:nvPicPr>
              <p:cNvPr id="28" name="Picture 44" descr="TVA294_659p6_01_EDS_Si-map_b.bmp"/>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rot="6135231">
                <a:off x="971391" y="4930352"/>
                <a:ext cx="985905" cy="1423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56" descr="TVA294_659p6_01_EDS_Si-map_a.bmp"/>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rot="6135231">
                <a:off x="742088" y="4082462"/>
                <a:ext cx="1430579" cy="1487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60" descr="TVA294_659p6_01_EDS_Si-map_c.bmp"/>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rot="6135231">
                <a:off x="317569" y="4482611"/>
                <a:ext cx="894511" cy="9304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 name="TextBox 64"/>
              <p:cNvSpPr txBox="1">
                <a:spLocks noChangeArrowheads="1"/>
              </p:cNvSpPr>
              <p:nvPr/>
            </p:nvSpPr>
            <p:spPr bwMode="auto">
              <a:xfrm>
                <a:off x="1877419" y="4156163"/>
                <a:ext cx="637181" cy="4452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000" dirty="0">
                    <a:solidFill>
                      <a:schemeClr val="bg1"/>
                    </a:solidFill>
                  </a:rPr>
                  <a:t>Si</a:t>
                </a:r>
              </a:p>
            </p:txBody>
          </p:sp>
        </p:grpSp>
        <p:grpSp>
          <p:nvGrpSpPr>
            <p:cNvPr id="12" name="Group 10"/>
            <p:cNvGrpSpPr>
              <a:grpSpLocks/>
            </p:cNvGrpSpPr>
            <p:nvPr/>
          </p:nvGrpSpPr>
          <p:grpSpPr bwMode="auto">
            <a:xfrm>
              <a:off x="4988762" y="840999"/>
              <a:ext cx="1250854" cy="1150477"/>
              <a:chOff x="4503929" y="4256413"/>
              <a:chExt cx="2262507" cy="2080189"/>
            </a:xfrm>
          </p:grpSpPr>
          <p:sp>
            <p:nvSpPr>
              <p:cNvPr id="20" name="TextBox 47"/>
              <p:cNvSpPr txBox="1">
                <a:spLocks noChangeArrowheads="1"/>
              </p:cNvSpPr>
              <p:nvPr/>
            </p:nvSpPr>
            <p:spPr bwMode="auto">
              <a:xfrm rot="6135231">
                <a:off x="6158610" y="4482660"/>
                <a:ext cx="382854" cy="3730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2800">
                    <a:solidFill>
                      <a:schemeClr val="bg1"/>
                    </a:solidFill>
                  </a:rPr>
                  <a:t>Fe</a:t>
                </a:r>
              </a:p>
            </p:txBody>
          </p:sp>
          <p:sp>
            <p:nvSpPr>
              <p:cNvPr id="21" name="TextBox 48"/>
              <p:cNvSpPr txBox="1">
                <a:spLocks noChangeArrowheads="1"/>
              </p:cNvSpPr>
              <p:nvPr/>
            </p:nvSpPr>
            <p:spPr bwMode="auto">
              <a:xfrm rot="6135231">
                <a:off x="4844218" y="5227255"/>
                <a:ext cx="300690" cy="3730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2800">
                    <a:solidFill>
                      <a:schemeClr val="bg1"/>
                    </a:solidFill>
                  </a:rPr>
                  <a:t>C</a:t>
                </a:r>
              </a:p>
            </p:txBody>
          </p:sp>
          <p:sp>
            <p:nvSpPr>
              <p:cNvPr id="22" name="TextBox 49"/>
              <p:cNvSpPr txBox="1">
                <a:spLocks noChangeArrowheads="1"/>
              </p:cNvSpPr>
              <p:nvPr/>
            </p:nvSpPr>
            <p:spPr bwMode="auto">
              <a:xfrm rot="6135231">
                <a:off x="5034451" y="4274958"/>
                <a:ext cx="382854" cy="3730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2800">
                    <a:solidFill>
                      <a:schemeClr val="bg1"/>
                    </a:solidFill>
                  </a:rPr>
                  <a:t>P</a:t>
                </a:r>
              </a:p>
            </p:txBody>
          </p:sp>
          <p:sp>
            <p:nvSpPr>
              <p:cNvPr id="23" name="TextBox 50"/>
              <p:cNvSpPr txBox="1">
                <a:spLocks noChangeArrowheads="1"/>
              </p:cNvSpPr>
              <p:nvPr/>
            </p:nvSpPr>
            <p:spPr bwMode="auto">
              <a:xfrm rot="6135231">
                <a:off x="5823453" y="5542486"/>
                <a:ext cx="513669" cy="3730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2800">
                    <a:solidFill>
                      <a:schemeClr val="bg1"/>
                    </a:solidFill>
                  </a:rPr>
                  <a:t>Mg</a:t>
                </a:r>
              </a:p>
            </p:txBody>
          </p:sp>
          <p:pic>
            <p:nvPicPr>
              <p:cNvPr id="24" name="Picture 61" descr="TVA294_659p6_01_EDS_Ca-map_b.bmp"/>
              <p:cNvPicPr>
                <a:picLocks noChangeAspect="1"/>
              </p:cNvPicPr>
              <p:nvPr/>
            </p:nvPicPr>
            <p:blipFill rotWithShape="1">
              <a:blip r:embed="rId16">
                <a:extLst>
                  <a:ext uri="{28A0092B-C50C-407E-A947-70E740481C1C}">
                    <a14:useLocalDpi xmlns:a14="http://schemas.microsoft.com/office/drawing/2010/main" val="0"/>
                  </a:ext>
                </a:extLst>
              </a:blip>
              <a:srcRect t="4416" b="2945"/>
              <a:stretch/>
            </p:blipFill>
            <p:spPr bwMode="auto">
              <a:xfrm rot="6135231">
                <a:off x="5267208" y="5213597"/>
                <a:ext cx="972304" cy="12737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62" descr="TVA294_659p6_01_EDS_Ca-map_a.bmp"/>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rot="6135231">
                <a:off x="4958186" y="4227703"/>
                <a:ext cx="1430579" cy="1487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63" descr="TVA294_659p6_01_EDS_Ca-map_c.bmp"/>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rot="6135231">
                <a:off x="4521881" y="4633439"/>
                <a:ext cx="894511" cy="9304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 name="TextBox 65"/>
              <p:cNvSpPr txBox="1">
                <a:spLocks noChangeArrowheads="1"/>
              </p:cNvSpPr>
              <p:nvPr/>
            </p:nvSpPr>
            <p:spPr bwMode="auto">
              <a:xfrm>
                <a:off x="5955345" y="4294137"/>
                <a:ext cx="811091" cy="445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000">
                    <a:solidFill>
                      <a:schemeClr val="bg1"/>
                    </a:solidFill>
                  </a:rPr>
                  <a:t>Ca</a:t>
                </a:r>
              </a:p>
            </p:txBody>
          </p:sp>
        </p:grpSp>
        <p:grpSp>
          <p:nvGrpSpPr>
            <p:cNvPr id="13" name="Group 14349"/>
            <p:cNvGrpSpPr>
              <a:grpSpLocks/>
            </p:cNvGrpSpPr>
            <p:nvPr/>
          </p:nvGrpSpPr>
          <p:grpSpPr bwMode="auto">
            <a:xfrm>
              <a:off x="3846752" y="2047090"/>
              <a:ext cx="1327013" cy="1149909"/>
              <a:chOff x="2276286" y="6545867"/>
              <a:chExt cx="2400119" cy="2079479"/>
            </a:xfrm>
          </p:grpSpPr>
          <p:sp>
            <p:nvSpPr>
              <p:cNvPr id="15" name="TextBox 40"/>
              <p:cNvSpPr txBox="1">
                <a:spLocks noChangeArrowheads="1"/>
              </p:cNvSpPr>
              <p:nvPr/>
            </p:nvSpPr>
            <p:spPr bwMode="auto">
              <a:xfrm rot="6135231">
                <a:off x="3667418" y="7227391"/>
                <a:ext cx="327978" cy="4069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2800">
                    <a:solidFill>
                      <a:schemeClr val="bg1"/>
                    </a:solidFill>
                  </a:rPr>
                  <a:t>Al</a:t>
                </a:r>
              </a:p>
            </p:txBody>
          </p:sp>
          <p:pic>
            <p:nvPicPr>
              <p:cNvPr id="16" name="Picture 15" descr="TVA294_659p6_01_EDS_Mg-map_a.bmp"/>
              <p:cNvPicPr>
                <a:picLocks noChangeAspect="1"/>
              </p:cNvPicPr>
              <p:nvPr/>
            </p:nvPicPr>
            <p:blipFill>
              <a:blip r:embed="rId19">
                <a:duotone>
                  <a:prstClr val="black"/>
                  <a:srgbClr val="0C59D3">
                    <a:tint val="45000"/>
                    <a:satMod val="400000"/>
                  </a:srgbClr>
                </a:duotone>
                <a:extLst>
                  <a:ext uri="{28A0092B-C50C-407E-A947-70E740481C1C}">
                    <a14:useLocalDpi xmlns:a14="http://schemas.microsoft.com/office/drawing/2010/main" val="0"/>
                  </a:ext>
                </a:extLst>
              </a:blip>
              <a:stretch>
                <a:fillRect/>
              </a:stretch>
            </p:blipFill>
            <p:spPr>
              <a:xfrm rot="6135231">
                <a:off x="2721711" y="6517158"/>
                <a:ext cx="1430521" cy="1487939"/>
              </a:xfrm>
              <a:prstGeom prst="rect">
                <a:avLst/>
              </a:prstGeom>
            </p:spPr>
          </p:pic>
          <p:pic>
            <p:nvPicPr>
              <p:cNvPr id="17" name="Picture 67" descr="TVA294_659p6_01_EDS_Mn-map_b.bmp"/>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rot="6135231">
                <a:off x="2973788" y="7420446"/>
                <a:ext cx="985905" cy="1423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68" descr="TVA294_659p6_01_EDS_Mg-map_c.bmp"/>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rot="6135231">
                <a:off x="2294238" y="6908697"/>
                <a:ext cx="894511" cy="9304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TextBox 69"/>
              <p:cNvSpPr txBox="1">
                <a:spLocks noChangeArrowheads="1"/>
              </p:cNvSpPr>
              <p:nvPr/>
            </p:nvSpPr>
            <p:spPr bwMode="auto">
              <a:xfrm>
                <a:off x="3692413" y="6615343"/>
                <a:ext cx="983992" cy="445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000">
                    <a:solidFill>
                      <a:schemeClr val="bg1"/>
                    </a:solidFill>
                  </a:rPr>
                  <a:t>Mg</a:t>
                </a:r>
              </a:p>
            </p:txBody>
          </p:sp>
        </p:grpSp>
        <p:sp>
          <p:nvSpPr>
            <p:cNvPr id="14" name="TextBox 113"/>
            <p:cNvSpPr txBox="1">
              <a:spLocks noChangeArrowheads="1"/>
            </p:cNvSpPr>
            <p:nvPr/>
          </p:nvSpPr>
          <p:spPr bwMode="auto">
            <a:xfrm>
              <a:off x="2588766" y="664074"/>
              <a:ext cx="534578" cy="2896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400" dirty="0"/>
                <a:t>f)</a:t>
              </a:r>
            </a:p>
          </p:txBody>
        </p:sp>
      </p:grpSp>
      <p:pic>
        <p:nvPicPr>
          <p:cNvPr id="46" name="Picture 3"/>
          <p:cNvPicPr>
            <a:picLocks noChangeAspect="1" noChangeArrowheads="1"/>
          </p:cNvPicPr>
          <p:nvPr/>
        </p:nvPicPr>
        <p:blipFill>
          <a:blip r:embed="rId22">
            <a:duotone>
              <a:schemeClr val="accent6">
                <a:shade val="45000"/>
                <a:satMod val="135000"/>
              </a:schemeClr>
              <a:prstClr val="white"/>
            </a:duotone>
            <a:extLst>
              <a:ext uri="{28A0092B-C50C-407E-A947-70E740481C1C}">
                <a14:useLocalDpi xmlns:a14="http://schemas.microsoft.com/office/drawing/2010/main" val="0"/>
              </a:ext>
            </a:extLst>
          </a:blip>
          <a:srcRect l="10432" t="16586" r="3162"/>
          <a:stretch>
            <a:fillRect/>
          </a:stretch>
        </p:blipFill>
        <p:spPr bwMode="auto">
          <a:xfrm>
            <a:off x="885995" y="3063003"/>
            <a:ext cx="1703388" cy="744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 name="Picture 3"/>
          <p:cNvPicPr>
            <a:picLocks noChangeAspect="1" noChangeArrowheads="1"/>
          </p:cNvPicPr>
          <p:nvPr/>
        </p:nvPicPr>
        <p:blipFill>
          <a:blip r:embed="rId23">
            <a:alphaModFix/>
            <a:duotone>
              <a:schemeClr val="accent6">
                <a:shade val="45000"/>
                <a:satMod val="135000"/>
              </a:schemeClr>
              <a:prstClr val="white"/>
            </a:duotone>
            <a:extLst>
              <a:ext uri="{28A0092B-C50C-407E-A947-70E740481C1C}">
                <a14:useLocalDpi xmlns:a14="http://schemas.microsoft.com/office/drawing/2010/main" val="0"/>
              </a:ext>
            </a:extLst>
          </a:blip>
          <a:srcRect l="10818" t="7475" r="2776" b="4677"/>
          <a:stretch>
            <a:fillRect/>
          </a:stretch>
        </p:blipFill>
        <p:spPr bwMode="auto">
          <a:xfrm>
            <a:off x="885158" y="4610809"/>
            <a:ext cx="1703388" cy="844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49" name="Straight Connector 7"/>
          <p:cNvCxnSpPr>
            <a:cxnSpLocks noChangeShapeType="1"/>
          </p:cNvCxnSpPr>
          <p:nvPr/>
        </p:nvCxnSpPr>
        <p:spPr bwMode="auto">
          <a:xfrm flipV="1">
            <a:off x="1494008" y="3049152"/>
            <a:ext cx="0" cy="2328862"/>
          </a:xfrm>
          <a:prstGeom prst="line">
            <a:avLst/>
          </a:prstGeom>
          <a:noFill/>
          <a:ln w="3175">
            <a:solidFill>
              <a:srgbClr val="000000"/>
            </a:solidFill>
            <a:prstDash val="dot"/>
            <a:round/>
            <a:headEnd/>
            <a:tailEnd/>
          </a:ln>
          <a:extLst>
            <a:ext uri="{909E8E84-426E-40dd-AFC4-6F175D3DCCD1}">
              <a14:hiddenFill xmlns:a14="http://schemas.microsoft.com/office/drawing/2010/main" xmlns="">
                <a:noFill/>
              </a14:hiddenFill>
            </a:ext>
          </a:extLst>
        </p:spPr>
      </p:cxnSp>
      <p:cxnSp>
        <p:nvCxnSpPr>
          <p:cNvPr id="50" name="Straight Connector 109"/>
          <p:cNvCxnSpPr>
            <a:cxnSpLocks noChangeShapeType="1"/>
          </p:cNvCxnSpPr>
          <p:nvPr/>
        </p:nvCxnSpPr>
        <p:spPr bwMode="auto">
          <a:xfrm flipV="1">
            <a:off x="2221083" y="3044389"/>
            <a:ext cx="0" cy="2328863"/>
          </a:xfrm>
          <a:prstGeom prst="line">
            <a:avLst/>
          </a:prstGeom>
          <a:noFill/>
          <a:ln w="3175">
            <a:solidFill>
              <a:srgbClr val="000000"/>
            </a:solidFill>
            <a:prstDash val="dot"/>
            <a:round/>
            <a:headEnd/>
            <a:tailEnd/>
          </a:ln>
          <a:extLst>
            <a:ext uri="{909E8E84-426E-40dd-AFC4-6F175D3DCCD1}">
              <a14:hiddenFill xmlns:a14="http://schemas.microsoft.com/office/drawing/2010/main" xmlns="">
                <a:noFill/>
              </a14:hiddenFill>
            </a:ext>
          </a:extLst>
        </p:spPr>
      </p:cxnSp>
      <p:cxnSp>
        <p:nvCxnSpPr>
          <p:cNvPr id="51" name="Straight Connector 110"/>
          <p:cNvCxnSpPr>
            <a:cxnSpLocks noChangeShapeType="1"/>
          </p:cNvCxnSpPr>
          <p:nvPr/>
        </p:nvCxnSpPr>
        <p:spPr bwMode="auto">
          <a:xfrm flipV="1">
            <a:off x="2362371" y="3044389"/>
            <a:ext cx="0" cy="2328863"/>
          </a:xfrm>
          <a:prstGeom prst="line">
            <a:avLst/>
          </a:prstGeom>
          <a:noFill/>
          <a:ln w="3175">
            <a:solidFill>
              <a:srgbClr val="000000"/>
            </a:solidFill>
            <a:prstDash val="dot"/>
            <a:round/>
            <a:headEnd/>
            <a:tailEnd/>
          </a:ln>
          <a:extLst>
            <a:ext uri="{909E8E84-426E-40dd-AFC4-6F175D3DCCD1}">
              <a14:hiddenFill xmlns:a14="http://schemas.microsoft.com/office/drawing/2010/main" xmlns="">
                <a:noFill/>
              </a14:hiddenFill>
            </a:ext>
          </a:extLst>
        </p:spPr>
      </p:cxnSp>
      <p:cxnSp>
        <p:nvCxnSpPr>
          <p:cNvPr id="52" name="Straight Connector 111"/>
          <p:cNvCxnSpPr>
            <a:cxnSpLocks noChangeShapeType="1"/>
          </p:cNvCxnSpPr>
          <p:nvPr/>
        </p:nvCxnSpPr>
        <p:spPr bwMode="auto">
          <a:xfrm flipV="1">
            <a:off x="1944858" y="3049152"/>
            <a:ext cx="0" cy="2328862"/>
          </a:xfrm>
          <a:prstGeom prst="line">
            <a:avLst/>
          </a:prstGeom>
          <a:noFill/>
          <a:ln w="3175">
            <a:solidFill>
              <a:srgbClr val="000000"/>
            </a:solidFill>
            <a:prstDash val="dot"/>
            <a:round/>
            <a:headEnd/>
            <a:tailEnd/>
          </a:ln>
          <a:extLst>
            <a:ext uri="{909E8E84-426E-40dd-AFC4-6F175D3DCCD1}">
              <a14:hiddenFill xmlns:a14="http://schemas.microsoft.com/office/drawing/2010/main" xmlns="">
                <a:noFill/>
              </a14:hiddenFill>
            </a:ext>
          </a:extLst>
        </p:spPr>
      </p:cxnSp>
      <p:cxnSp>
        <p:nvCxnSpPr>
          <p:cNvPr id="53" name="Straight Connector 112"/>
          <p:cNvCxnSpPr>
            <a:cxnSpLocks noChangeShapeType="1"/>
          </p:cNvCxnSpPr>
          <p:nvPr/>
        </p:nvCxnSpPr>
        <p:spPr bwMode="auto">
          <a:xfrm flipV="1">
            <a:off x="1209846" y="3049152"/>
            <a:ext cx="0" cy="2328862"/>
          </a:xfrm>
          <a:prstGeom prst="line">
            <a:avLst/>
          </a:prstGeom>
          <a:noFill/>
          <a:ln w="3175">
            <a:solidFill>
              <a:srgbClr val="000000"/>
            </a:solidFill>
            <a:prstDash val="dot"/>
            <a:round/>
            <a:headEnd/>
            <a:tailEnd/>
          </a:ln>
          <a:extLst>
            <a:ext uri="{909E8E84-426E-40dd-AFC4-6F175D3DCCD1}">
              <a14:hiddenFill xmlns:a14="http://schemas.microsoft.com/office/drawing/2010/main" xmlns="">
                <a:noFill/>
              </a14:hiddenFill>
            </a:ext>
          </a:extLst>
        </p:spPr>
      </p:cxnSp>
      <p:cxnSp>
        <p:nvCxnSpPr>
          <p:cNvPr id="54" name="Straight Connector 113"/>
          <p:cNvCxnSpPr>
            <a:cxnSpLocks noChangeShapeType="1"/>
          </p:cNvCxnSpPr>
          <p:nvPr/>
        </p:nvCxnSpPr>
        <p:spPr bwMode="auto">
          <a:xfrm flipV="1">
            <a:off x="962196" y="3044389"/>
            <a:ext cx="0" cy="2328863"/>
          </a:xfrm>
          <a:prstGeom prst="line">
            <a:avLst/>
          </a:prstGeom>
          <a:noFill/>
          <a:ln w="3175">
            <a:solidFill>
              <a:srgbClr val="000000"/>
            </a:solidFill>
            <a:prstDash val="dot"/>
            <a:round/>
            <a:headEnd/>
            <a:tailEnd/>
          </a:ln>
          <a:extLst>
            <a:ext uri="{909E8E84-426E-40dd-AFC4-6F175D3DCCD1}">
              <a14:hiddenFill xmlns:a14="http://schemas.microsoft.com/office/drawing/2010/main" xmlns="">
                <a:noFill/>
              </a14:hiddenFill>
            </a:ext>
          </a:extLst>
        </p:spPr>
      </p:cxnSp>
      <p:cxnSp>
        <p:nvCxnSpPr>
          <p:cNvPr id="55" name="Straight Connector 114"/>
          <p:cNvCxnSpPr>
            <a:cxnSpLocks noChangeShapeType="1"/>
          </p:cNvCxnSpPr>
          <p:nvPr/>
        </p:nvCxnSpPr>
        <p:spPr bwMode="auto">
          <a:xfrm flipV="1">
            <a:off x="924096" y="3039627"/>
            <a:ext cx="0" cy="2328862"/>
          </a:xfrm>
          <a:prstGeom prst="line">
            <a:avLst/>
          </a:prstGeom>
          <a:noFill/>
          <a:ln w="3175">
            <a:solidFill>
              <a:srgbClr val="000000"/>
            </a:solidFill>
            <a:prstDash val="dot"/>
            <a:round/>
            <a:headEnd/>
            <a:tailEnd/>
          </a:ln>
          <a:extLst>
            <a:ext uri="{909E8E84-426E-40dd-AFC4-6F175D3DCCD1}">
              <a14:hiddenFill xmlns:a14="http://schemas.microsoft.com/office/drawing/2010/main" xmlns="">
                <a:noFill/>
              </a14:hiddenFill>
            </a:ext>
          </a:extLst>
        </p:spPr>
      </p:cxnSp>
      <p:sp>
        <p:nvSpPr>
          <p:cNvPr id="56" name="TextBox 9"/>
          <p:cNvSpPr txBox="1">
            <a:spLocks noChangeArrowheads="1"/>
          </p:cNvSpPr>
          <p:nvPr/>
        </p:nvSpPr>
        <p:spPr bwMode="auto">
          <a:xfrm rot="18631090">
            <a:off x="724864" y="2772133"/>
            <a:ext cx="612775" cy="185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600"/>
              <a:t>C K</a:t>
            </a:r>
            <a:r>
              <a:rPr lang="en-US" sz="600">
                <a:latin typeface="Symbol" charset="0"/>
                <a:cs typeface="Symbol" charset="0"/>
              </a:rPr>
              <a:t>a</a:t>
            </a:r>
          </a:p>
        </p:txBody>
      </p:sp>
      <p:sp>
        <p:nvSpPr>
          <p:cNvPr id="57" name="TextBox 116"/>
          <p:cNvSpPr txBox="1">
            <a:spLocks noChangeArrowheads="1"/>
          </p:cNvSpPr>
          <p:nvPr/>
        </p:nvSpPr>
        <p:spPr bwMode="auto">
          <a:xfrm rot="18631090">
            <a:off x="793920" y="2782452"/>
            <a:ext cx="61277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600"/>
              <a:t>O K</a:t>
            </a:r>
            <a:r>
              <a:rPr lang="en-US" sz="600">
                <a:latin typeface="Symbol" charset="0"/>
                <a:cs typeface="Symbol" charset="0"/>
              </a:rPr>
              <a:t>a</a:t>
            </a:r>
          </a:p>
        </p:txBody>
      </p:sp>
      <p:sp>
        <p:nvSpPr>
          <p:cNvPr id="58" name="TextBox 117"/>
          <p:cNvSpPr txBox="1">
            <a:spLocks noChangeArrowheads="1"/>
          </p:cNvSpPr>
          <p:nvPr/>
        </p:nvSpPr>
        <p:spPr bwMode="auto">
          <a:xfrm rot="18631090">
            <a:off x="1059827" y="2781658"/>
            <a:ext cx="612775" cy="185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600"/>
              <a:t>P K</a:t>
            </a:r>
            <a:r>
              <a:rPr lang="en-US" sz="600">
                <a:latin typeface="Symbol" charset="0"/>
                <a:cs typeface="Symbol" charset="0"/>
              </a:rPr>
              <a:t>a</a:t>
            </a:r>
          </a:p>
        </p:txBody>
      </p:sp>
      <p:sp>
        <p:nvSpPr>
          <p:cNvPr id="59" name="TextBox 118"/>
          <p:cNvSpPr txBox="1">
            <a:spLocks noChangeArrowheads="1"/>
          </p:cNvSpPr>
          <p:nvPr/>
        </p:nvSpPr>
        <p:spPr bwMode="auto">
          <a:xfrm rot="18631090">
            <a:off x="1302714" y="2770546"/>
            <a:ext cx="612775" cy="185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600"/>
              <a:t>Ca K</a:t>
            </a:r>
            <a:r>
              <a:rPr lang="en-US" sz="600">
                <a:latin typeface="Symbol" charset="0"/>
                <a:cs typeface="Symbol" charset="0"/>
              </a:rPr>
              <a:t>a</a:t>
            </a:r>
          </a:p>
        </p:txBody>
      </p:sp>
      <p:sp>
        <p:nvSpPr>
          <p:cNvPr id="60" name="TextBox 119"/>
          <p:cNvSpPr txBox="1">
            <a:spLocks noChangeArrowheads="1"/>
          </p:cNvSpPr>
          <p:nvPr/>
        </p:nvSpPr>
        <p:spPr bwMode="auto">
          <a:xfrm rot="18631090">
            <a:off x="1754358" y="2771340"/>
            <a:ext cx="61277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600"/>
              <a:t>Fe K</a:t>
            </a:r>
            <a:r>
              <a:rPr lang="en-US" sz="600">
                <a:latin typeface="Symbol" charset="0"/>
                <a:cs typeface="Symbol" charset="0"/>
              </a:rPr>
              <a:t>a</a:t>
            </a:r>
          </a:p>
        </p:txBody>
      </p:sp>
      <p:sp>
        <p:nvSpPr>
          <p:cNvPr id="61" name="TextBox 120"/>
          <p:cNvSpPr txBox="1">
            <a:spLocks noChangeArrowheads="1"/>
          </p:cNvSpPr>
          <p:nvPr/>
        </p:nvSpPr>
        <p:spPr bwMode="auto">
          <a:xfrm rot="18631090">
            <a:off x="2028995" y="2769752"/>
            <a:ext cx="61277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600"/>
              <a:t>Cu K</a:t>
            </a:r>
            <a:r>
              <a:rPr lang="en-US" sz="600">
                <a:latin typeface="Symbol" charset="0"/>
                <a:cs typeface="Symbol" charset="0"/>
              </a:rPr>
              <a:t>a</a:t>
            </a:r>
          </a:p>
        </p:txBody>
      </p:sp>
      <p:sp>
        <p:nvSpPr>
          <p:cNvPr id="62" name="TextBox 121"/>
          <p:cNvSpPr txBox="1">
            <a:spLocks noChangeArrowheads="1"/>
          </p:cNvSpPr>
          <p:nvPr/>
        </p:nvSpPr>
        <p:spPr bwMode="auto">
          <a:xfrm rot="18631090">
            <a:off x="2159964" y="2765783"/>
            <a:ext cx="612775" cy="185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600"/>
              <a:t>Ga K</a:t>
            </a:r>
            <a:r>
              <a:rPr lang="en-US" sz="600">
                <a:latin typeface="Symbol" charset="0"/>
                <a:cs typeface="Symbol" charset="0"/>
              </a:rPr>
              <a:t>a</a:t>
            </a:r>
          </a:p>
        </p:txBody>
      </p:sp>
      <p:sp>
        <p:nvSpPr>
          <p:cNvPr id="63" name="Rectangle 128"/>
          <p:cNvSpPr>
            <a:spLocks noChangeArrowheads="1"/>
          </p:cNvSpPr>
          <p:nvPr/>
        </p:nvSpPr>
        <p:spPr bwMode="auto">
          <a:xfrm>
            <a:off x="522458" y="2795152"/>
            <a:ext cx="2133600" cy="2819400"/>
          </a:xfrm>
          <a:prstGeom prst="rect">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cxnSp>
        <p:nvCxnSpPr>
          <p:cNvPr id="64" name="Straight Connector 129"/>
          <p:cNvCxnSpPr>
            <a:cxnSpLocks noChangeShapeType="1"/>
          </p:cNvCxnSpPr>
          <p:nvPr/>
        </p:nvCxnSpPr>
        <p:spPr bwMode="auto">
          <a:xfrm flipV="1">
            <a:off x="1168571" y="3042802"/>
            <a:ext cx="0" cy="2328862"/>
          </a:xfrm>
          <a:prstGeom prst="line">
            <a:avLst/>
          </a:prstGeom>
          <a:noFill/>
          <a:ln w="3175">
            <a:solidFill>
              <a:srgbClr val="000000"/>
            </a:solidFill>
            <a:prstDash val="dot"/>
            <a:round/>
            <a:headEnd/>
            <a:tailEnd/>
          </a:ln>
          <a:extLst>
            <a:ext uri="{909E8E84-426E-40dd-AFC4-6F175D3DCCD1}">
              <a14:hiddenFill xmlns:a14="http://schemas.microsoft.com/office/drawing/2010/main" xmlns="">
                <a:noFill/>
              </a14:hiddenFill>
            </a:ext>
          </a:extLst>
        </p:spPr>
      </p:cxnSp>
      <p:sp>
        <p:nvSpPr>
          <p:cNvPr id="65" name="TextBox 130"/>
          <p:cNvSpPr txBox="1">
            <a:spLocks noChangeArrowheads="1"/>
          </p:cNvSpPr>
          <p:nvPr/>
        </p:nvSpPr>
        <p:spPr bwMode="auto">
          <a:xfrm rot="18631090">
            <a:off x="974895" y="2774515"/>
            <a:ext cx="61277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600"/>
              <a:t>Si K</a:t>
            </a:r>
            <a:r>
              <a:rPr lang="en-US" sz="600">
                <a:latin typeface="Symbol" charset="0"/>
                <a:cs typeface="Symbol" charset="0"/>
              </a:rPr>
              <a:t>a</a:t>
            </a:r>
          </a:p>
        </p:txBody>
      </p:sp>
      <p:sp>
        <p:nvSpPr>
          <p:cNvPr id="66" name="Rectangle 14351"/>
          <p:cNvSpPr>
            <a:spLocks noChangeArrowheads="1"/>
          </p:cNvSpPr>
          <p:nvPr/>
        </p:nvSpPr>
        <p:spPr bwMode="auto">
          <a:xfrm>
            <a:off x="2732258" y="2793564"/>
            <a:ext cx="3733800" cy="2819400"/>
          </a:xfrm>
          <a:prstGeom prst="rect">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67" name="TextBox 4"/>
          <p:cNvSpPr txBox="1">
            <a:spLocks noChangeArrowheads="1"/>
          </p:cNvSpPr>
          <p:nvPr/>
        </p:nvSpPr>
        <p:spPr bwMode="auto">
          <a:xfrm>
            <a:off x="1055858" y="5368489"/>
            <a:ext cx="14478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200"/>
              <a:t>Energy (eV)</a:t>
            </a:r>
          </a:p>
        </p:txBody>
      </p:sp>
      <p:sp>
        <p:nvSpPr>
          <p:cNvPr id="68" name="TextBox 113"/>
          <p:cNvSpPr txBox="1">
            <a:spLocks noChangeArrowheads="1"/>
          </p:cNvSpPr>
          <p:nvPr/>
        </p:nvSpPr>
        <p:spPr bwMode="auto">
          <a:xfrm rot="16200000">
            <a:off x="375913" y="3325353"/>
            <a:ext cx="709016"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800" dirty="0"/>
              <a:t>1-graphite</a:t>
            </a:r>
          </a:p>
        </p:txBody>
      </p:sp>
      <p:sp>
        <p:nvSpPr>
          <p:cNvPr id="69" name="TextBox 113"/>
          <p:cNvSpPr txBox="1">
            <a:spLocks noChangeArrowheads="1"/>
          </p:cNvSpPr>
          <p:nvPr/>
        </p:nvSpPr>
        <p:spPr bwMode="auto">
          <a:xfrm rot="16200000">
            <a:off x="184695" y="4866377"/>
            <a:ext cx="1089799"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800" dirty="0"/>
              <a:t>3-sttilpnomelane</a:t>
            </a:r>
          </a:p>
        </p:txBody>
      </p:sp>
      <p:pic>
        <p:nvPicPr>
          <p:cNvPr id="74" name="Picture 2"/>
          <p:cNvPicPr>
            <a:picLocks noChangeAspect="1" noChangeArrowheads="1"/>
          </p:cNvPicPr>
          <p:nvPr/>
        </p:nvPicPr>
        <p:blipFill rotWithShape="1">
          <a:blip r:embed="rId24">
            <a:extLst>
              <a:ext uri="{28A0092B-C50C-407E-A947-70E740481C1C}">
                <a14:useLocalDpi xmlns:a14="http://schemas.microsoft.com/office/drawing/2010/main" val="0"/>
              </a:ext>
            </a:extLst>
          </a:blip>
          <a:srcRect l="25128" t="72489" r="50711" b="1373"/>
          <a:stretch/>
        </p:blipFill>
        <p:spPr bwMode="auto">
          <a:xfrm>
            <a:off x="5317373" y="1739694"/>
            <a:ext cx="1157052" cy="927937"/>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75" name="Picture 2"/>
          <p:cNvPicPr>
            <a:picLocks noChangeAspect="1" noChangeArrowheads="1"/>
          </p:cNvPicPr>
          <p:nvPr/>
        </p:nvPicPr>
        <p:blipFill rotWithShape="1">
          <a:blip r:embed="rId24">
            <a:clrChange>
              <a:clrFrom>
                <a:srgbClr val="000000"/>
              </a:clrFrom>
              <a:clrTo>
                <a:srgbClr val="000000">
                  <a:alpha val="0"/>
                </a:srgbClr>
              </a:clrTo>
            </a:clrChange>
            <a:extLst>
              <a:ext uri="{28A0092B-C50C-407E-A947-70E740481C1C}">
                <a14:useLocalDpi xmlns:a14="http://schemas.microsoft.com/office/drawing/2010/main" val="0"/>
              </a:ext>
            </a:extLst>
          </a:blip>
          <a:srcRect t="72602" r="75219" b="1474"/>
          <a:stretch/>
        </p:blipFill>
        <p:spPr bwMode="auto">
          <a:xfrm>
            <a:off x="5309339" y="1747732"/>
            <a:ext cx="1186685" cy="920328"/>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pic>
      <p:pic>
        <p:nvPicPr>
          <p:cNvPr id="76" name="Picture 6" descr="TVA294-30000X-0022.jpg"/>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2932633" y="407916"/>
            <a:ext cx="2286000" cy="2286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84" name="TextBox 113"/>
          <p:cNvSpPr txBox="1">
            <a:spLocks noChangeArrowheads="1"/>
          </p:cNvSpPr>
          <p:nvPr/>
        </p:nvSpPr>
        <p:spPr bwMode="auto">
          <a:xfrm>
            <a:off x="494589" y="330906"/>
            <a:ext cx="35242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400" dirty="0">
                <a:solidFill>
                  <a:schemeClr val="bg1"/>
                </a:solidFill>
              </a:rPr>
              <a:t>a)</a:t>
            </a:r>
          </a:p>
        </p:txBody>
      </p:sp>
      <p:sp>
        <p:nvSpPr>
          <p:cNvPr id="85" name="TextBox 113"/>
          <p:cNvSpPr txBox="1">
            <a:spLocks noChangeArrowheads="1"/>
          </p:cNvSpPr>
          <p:nvPr/>
        </p:nvSpPr>
        <p:spPr bwMode="auto">
          <a:xfrm>
            <a:off x="2870900" y="353483"/>
            <a:ext cx="35242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400" dirty="0"/>
              <a:t>b)</a:t>
            </a:r>
          </a:p>
        </p:txBody>
      </p:sp>
      <p:sp>
        <p:nvSpPr>
          <p:cNvPr id="86" name="TextBox 113"/>
          <p:cNvSpPr txBox="1">
            <a:spLocks noChangeArrowheads="1"/>
          </p:cNvSpPr>
          <p:nvPr/>
        </p:nvSpPr>
        <p:spPr bwMode="auto">
          <a:xfrm>
            <a:off x="5210730" y="294735"/>
            <a:ext cx="13391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400" dirty="0"/>
              <a:t>c)   </a:t>
            </a:r>
            <a:r>
              <a:rPr lang="en-US" sz="1400" dirty="0">
                <a:solidFill>
                  <a:srgbClr val="0000D7"/>
                </a:solidFill>
              </a:rPr>
              <a:t>P </a:t>
            </a:r>
            <a:r>
              <a:rPr lang="en-US" sz="1400" dirty="0">
                <a:solidFill>
                  <a:srgbClr val="00DC00"/>
                </a:solidFill>
              </a:rPr>
              <a:t>Fe </a:t>
            </a:r>
            <a:r>
              <a:rPr lang="en-US" sz="1400" dirty="0">
                <a:solidFill>
                  <a:srgbClr val="FFC6C9"/>
                </a:solidFill>
              </a:rPr>
              <a:t>C</a:t>
            </a:r>
            <a:r>
              <a:rPr lang="en-US" sz="1400" dirty="0"/>
              <a:t> </a:t>
            </a:r>
          </a:p>
        </p:txBody>
      </p:sp>
      <p:pic>
        <p:nvPicPr>
          <p:cNvPr id="326" name="Picture 325" descr="TVA294_6596_after_break_before_STM_BF__0023.jpg"/>
          <p:cNvPicPr>
            <a:picLocks noChangeAspect="1"/>
          </p:cNvPicPr>
          <p:nvPr/>
        </p:nvPicPr>
        <p:blipFill rotWithShape="1">
          <a:blip r:embed="rId26">
            <a:extLst>
              <a:ext uri="{28A0092B-C50C-407E-A947-70E740481C1C}">
                <a14:useLocalDpi xmlns:a14="http://schemas.microsoft.com/office/drawing/2010/main" val="0"/>
              </a:ext>
            </a:extLst>
          </a:blip>
          <a:srcRect l="7784" t="10130" r="11921" b="9612"/>
          <a:stretch/>
        </p:blipFill>
        <p:spPr>
          <a:xfrm>
            <a:off x="4173652" y="6043368"/>
            <a:ext cx="2230498" cy="290133"/>
          </a:xfrm>
          <a:prstGeom prst="rect">
            <a:avLst/>
          </a:prstGeom>
        </p:spPr>
      </p:pic>
      <p:pic>
        <p:nvPicPr>
          <p:cNvPr id="328" name="Picture 327" descr="TVA294_6596_after_break_before_STM_BF__0022.jpg"/>
          <p:cNvPicPr>
            <a:picLocks noChangeAspect="1"/>
          </p:cNvPicPr>
          <p:nvPr/>
        </p:nvPicPr>
        <p:blipFill rotWithShape="1">
          <a:blip r:embed="rId27">
            <a:extLst>
              <a:ext uri="{28A0092B-C50C-407E-A947-70E740481C1C}">
                <a14:useLocalDpi xmlns:a14="http://schemas.microsoft.com/office/drawing/2010/main" val="0"/>
              </a:ext>
            </a:extLst>
          </a:blip>
          <a:srcRect l="13756" t="6903" r="41238" b="9932"/>
          <a:stretch/>
        </p:blipFill>
        <p:spPr>
          <a:xfrm>
            <a:off x="4175637" y="6451221"/>
            <a:ext cx="2290277" cy="260976"/>
          </a:xfrm>
          <a:prstGeom prst="rect">
            <a:avLst/>
          </a:prstGeom>
        </p:spPr>
      </p:pic>
      <p:pic>
        <p:nvPicPr>
          <p:cNvPr id="332" name="Picture 331" descr="TVA294_6596_after_break_before_STM_BF__0032.jpg"/>
          <p:cNvPicPr>
            <a:picLocks noChangeAspect="1"/>
          </p:cNvPicPr>
          <p:nvPr/>
        </p:nvPicPr>
        <p:blipFill rotWithShape="1">
          <a:blip r:embed="rId28">
            <a:extLst>
              <a:ext uri="{28A0092B-C50C-407E-A947-70E740481C1C}">
                <a14:useLocalDpi xmlns:a14="http://schemas.microsoft.com/office/drawing/2010/main" val="0"/>
              </a:ext>
            </a:extLst>
          </a:blip>
          <a:srcRect l="7814" t="12664" r="13537" b="8740"/>
          <a:stretch/>
        </p:blipFill>
        <p:spPr>
          <a:xfrm>
            <a:off x="4175636" y="5657850"/>
            <a:ext cx="2228513" cy="243915"/>
          </a:xfrm>
          <a:prstGeom prst="rect">
            <a:avLst/>
          </a:prstGeom>
        </p:spPr>
      </p:pic>
      <p:sp>
        <p:nvSpPr>
          <p:cNvPr id="338" name="Rectangle 337"/>
          <p:cNvSpPr/>
          <p:nvPr/>
        </p:nvSpPr>
        <p:spPr bwMode="auto">
          <a:xfrm>
            <a:off x="4175637" y="5653194"/>
            <a:ext cx="2286351" cy="1229445"/>
          </a:xfrm>
          <a:prstGeom prst="rect">
            <a:avLst/>
          </a:prstGeom>
          <a:noFill/>
          <a:ln w="63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itchFamily="23" charset="0"/>
            </a:endParaRPr>
          </a:p>
        </p:txBody>
      </p:sp>
      <p:sp>
        <p:nvSpPr>
          <p:cNvPr id="343" name="TextBox 113"/>
          <p:cNvSpPr txBox="1">
            <a:spLocks noChangeArrowheads="1"/>
          </p:cNvSpPr>
          <p:nvPr/>
        </p:nvSpPr>
        <p:spPr bwMode="auto">
          <a:xfrm>
            <a:off x="4056233" y="5597525"/>
            <a:ext cx="473163"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400" dirty="0"/>
              <a:t>1</a:t>
            </a:r>
          </a:p>
        </p:txBody>
      </p:sp>
      <p:sp>
        <p:nvSpPr>
          <p:cNvPr id="345" name="TextBox 113"/>
          <p:cNvSpPr txBox="1">
            <a:spLocks noChangeArrowheads="1"/>
          </p:cNvSpPr>
          <p:nvPr/>
        </p:nvSpPr>
        <p:spPr bwMode="auto">
          <a:xfrm>
            <a:off x="4038562" y="6019133"/>
            <a:ext cx="473163"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400" dirty="0"/>
              <a:t>2</a:t>
            </a:r>
          </a:p>
        </p:txBody>
      </p:sp>
      <p:sp>
        <p:nvSpPr>
          <p:cNvPr id="347" name="TextBox 113"/>
          <p:cNvSpPr txBox="1">
            <a:spLocks noChangeArrowheads="1"/>
          </p:cNvSpPr>
          <p:nvPr/>
        </p:nvSpPr>
        <p:spPr bwMode="auto">
          <a:xfrm>
            <a:off x="4033404" y="6396111"/>
            <a:ext cx="473163"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400" dirty="0"/>
              <a:t>3</a:t>
            </a:r>
          </a:p>
        </p:txBody>
      </p:sp>
      <p:cxnSp>
        <p:nvCxnSpPr>
          <p:cNvPr id="96" name="Straight Arrow Connector 95"/>
          <p:cNvCxnSpPr/>
          <p:nvPr/>
        </p:nvCxnSpPr>
        <p:spPr>
          <a:xfrm>
            <a:off x="4175637" y="5897659"/>
            <a:ext cx="2260263" cy="0"/>
          </a:xfrm>
          <a:prstGeom prst="straightConnector1">
            <a:avLst/>
          </a:prstGeom>
          <a:ln w="63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365" name="Straight Arrow Connector 364"/>
          <p:cNvCxnSpPr/>
          <p:nvPr/>
        </p:nvCxnSpPr>
        <p:spPr>
          <a:xfrm flipV="1">
            <a:off x="4307367" y="5893005"/>
            <a:ext cx="1" cy="50230"/>
          </a:xfrm>
          <a:prstGeom prst="straightConnector1">
            <a:avLst/>
          </a:prstGeom>
          <a:ln w="63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105" name="TextBox 104"/>
          <p:cNvSpPr txBox="1"/>
          <p:nvPr/>
        </p:nvSpPr>
        <p:spPr>
          <a:xfrm>
            <a:off x="4153273" y="5835855"/>
            <a:ext cx="310533" cy="184666"/>
          </a:xfrm>
          <a:prstGeom prst="rect">
            <a:avLst/>
          </a:prstGeom>
          <a:noFill/>
        </p:spPr>
        <p:txBody>
          <a:bodyPr wrap="square" rtlCol="0">
            <a:spAutoFit/>
          </a:bodyPr>
          <a:lstStyle/>
          <a:p>
            <a:r>
              <a:rPr lang="en-US" sz="600" dirty="0"/>
              <a:t>0.2</a:t>
            </a:r>
          </a:p>
        </p:txBody>
      </p:sp>
      <p:cxnSp>
        <p:nvCxnSpPr>
          <p:cNvPr id="367" name="Straight Arrow Connector 366"/>
          <p:cNvCxnSpPr/>
          <p:nvPr/>
        </p:nvCxnSpPr>
        <p:spPr>
          <a:xfrm flipV="1">
            <a:off x="4496729" y="5894220"/>
            <a:ext cx="1" cy="50230"/>
          </a:xfrm>
          <a:prstGeom prst="straightConnector1">
            <a:avLst/>
          </a:prstGeom>
          <a:ln w="63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368" name="TextBox 367"/>
          <p:cNvSpPr txBox="1"/>
          <p:nvPr/>
        </p:nvSpPr>
        <p:spPr>
          <a:xfrm>
            <a:off x="4336285" y="5843420"/>
            <a:ext cx="310533" cy="184666"/>
          </a:xfrm>
          <a:prstGeom prst="rect">
            <a:avLst/>
          </a:prstGeom>
          <a:noFill/>
        </p:spPr>
        <p:txBody>
          <a:bodyPr wrap="square" rtlCol="0">
            <a:spAutoFit/>
          </a:bodyPr>
          <a:lstStyle/>
          <a:p>
            <a:r>
              <a:rPr lang="en-US" sz="600" dirty="0"/>
              <a:t>0.4</a:t>
            </a:r>
          </a:p>
        </p:txBody>
      </p:sp>
      <p:cxnSp>
        <p:nvCxnSpPr>
          <p:cNvPr id="369" name="Straight Arrow Connector 368"/>
          <p:cNvCxnSpPr/>
          <p:nvPr/>
        </p:nvCxnSpPr>
        <p:spPr>
          <a:xfrm flipV="1">
            <a:off x="4678335" y="5900319"/>
            <a:ext cx="1" cy="50230"/>
          </a:xfrm>
          <a:prstGeom prst="straightConnector1">
            <a:avLst/>
          </a:prstGeom>
          <a:ln w="63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370" name="TextBox 369"/>
          <p:cNvSpPr txBox="1"/>
          <p:nvPr/>
        </p:nvSpPr>
        <p:spPr>
          <a:xfrm>
            <a:off x="4524241" y="5843169"/>
            <a:ext cx="310533" cy="184666"/>
          </a:xfrm>
          <a:prstGeom prst="rect">
            <a:avLst/>
          </a:prstGeom>
          <a:noFill/>
        </p:spPr>
        <p:txBody>
          <a:bodyPr wrap="square" rtlCol="0">
            <a:spAutoFit/>
          </a:bodyPr>
          <a:lstStyle/>
          <a:p>
            <a:r>
              <a:rPr lang="en-US" sz="600" dirty="0"/>
              <a:t>0.6</a:t>
            </a:r>
          </a:p>
        </p:txBody>
      </p:sp>
      <p:cxnSp>
        <p:nvCxnSpPr>
          <p:cNvPr id="371" name="Straight Arrow Connector 370"/>
          <p:cNvCxnSpPr/>
          <p:nvPr/>
        </p:nvCxnSpPr>
        <p:spPr>
          <a:xfrm flipV="1">
            <a:off x="4870028" y="5900319"/>
            <a:ext cx="1" cy="50230"/>
          </a:xfrm>
          <a:prstGeom prst="straightConnector1">
            <a:avLst/>
          </a:prstGeom>
          <a:ln w="63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372" name="TextBox 371"/>
          <p:cNvSpPr txBox="1"/>
          <p:nvPr/>
        </p:nvSpPr>
        <p:spPr>
          <a:xfrm>
            <a:off x="4715934" y="5843169"/>
            <a:ext cx="310533" cy="184666"/>
          </a:xfrm>
          <a:prstGeom prst="rect">
            <a:avLst/>
          </a:prstGeom>
          <a:noFill/>
        </p:spPr>
        <p:txBody>
          <a:bodyPr wrap="square" rtlCol="0">
            <a:spAutoFit/>
          </a:bodyPr>
          <a:lstStyle/>
          <a:p>
            <a:r>
              <a:rPr lang="en-US" sz="600" dirty="0"/>
              <a:t>0.8</a:t>
            </a:r>
          </a:p>
        </p:txBody>
      </p:sp>
      <p:cxnSp>
        <p:nvCxnSpPr>
          <p:cNvPr id="373" name="Straight Arrow Connector 372"/>
          <p:cNvCxnSpPr/>
          <p:nvPr/>
        </p:nvCxnSpPr>
        <p:spPr>
          <a:xfrm flipV="1">
            <a:off x="5059390" y="5901534"/>
            <a:ext cx="1" cy="50230"/>
          </a:xfrm>
          <a:prstGeom prst="straightConnector1">
            <a:avLst/>
          </a:prstGeom>
          <a:ln w="63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374" name="TextBox 373"/>
          <p:cNvSpPr txBox="1"/>
          <p:nvPr/>
        </p:nvSpPr>
        <p:spPr>
          <a:xfrm>
            <a:off x="4905296" y="5844384"/>
            <a:ext cx="310533" cy="184666"/>
          </a:xfrm>
          <a:prstGeom prst="rect">
            <a:avLst/>
          </a:prstGeom>
          <a:noFill/>
        </p:spPr>
        <p:txBody>
          <a:bodyPr wrap="square" rtlCol="0">
            <a:spAutoFit/>
          </a:bodyPr>
          <a:lstStyle/>
          <a:p>
            <a:r>
              <a:rPr lang="en-US" sz="600" dirty="0"/>
              <a:t>1.0</a:t>
            </a:r>
          </a:p>
        </p:txBody>
      </p:sp>
      <p:cxnSp>
        <p:nvCxnSpPr>
          <p:cNvPr id="375" name="Straight Arrow Connector 374"/>
          <p:cNvCxnSpPr/>
          <p:nvPr/>
        </p:nvCxnSpPr>
        <p:spPr>
          <a:xfrm flipV="1">
            <a:off x="5247346" y="5901283"/>
            <a:ext cx="1" cy="50230"/>
          </a:xfrm>
          <a:prstGeom prst="straightConnector1">
            <a:avLst/>
          </a:prstGeom>
          <a:ln w="63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376" name="TextBox 375"/>
          <p:cNvSpPr txBox="1"/>
          <p:nvPr/>
        </p:nvSpPr>
        <p:spPr>
          <a:xfrm>
            <a:off x="5093252" y="5844133"/>
            <a:ext cx="310533" cy="184666"/>
          </a:xfrm>
          <a:prstGeom prst="rect">
            <a:avLst/>
          </a:prstGeom>
          <a:noFill/>
        </p:spPr>
        <p:txBody>
          <a:bodyPr wrap="square" rtlCol="0">
            <a:spAutoFit/>
          </a:bodyPr>
          <a:lstStyle/>
          <a:p>
            <a:r>
              <a:rPr lang="en-US" sz="600" dirty="0"/>
              <a:t>1.2</a:t>
            </a:r>
          </a:p>
        </p:txBody>
      </p:sp>
      <p:cxnSp>
        <p:nvCxnSpPr>
          <p:cNvPr id="377" name="Straight Arrow Connector 376"/>
          <p:cNvCxnSpPr/>
          <p:nvPr/>
        </p:nvCxnSpPr>
        <p:spPr>
          <a:xfrm flipV="1">
            <a:off x="5434362" y="5899587"/>
            <a:ext cx="1" cy="50230"/>
          </a:xfrm>
          <a:prstGeom prst="straightConnector1">
            <a:avLst/>
          </a:prstGeom>
          <a:ln w="63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378" name="TextBox 377"/>
          <p:cNvSpPr txBox="1"/>
          <p:nvPr/>
        </p:nvSpPr>
        <p:spPr>
          <a:xfrm>
            <a:off x="5280268" y="5842437"/>
            <a:ext cx="310533" cy="184666"/>
          </a:xfrm>
          <a:prstGeom prst="rect">
            <a:avLst/>
          </a:prstGeom>
          <a:noFill/>
        </p:spPr>
        <p:txBody>
          <a:bodyPr wrap="square" rtlCol="0">
            <a:spAutoFit/>
          </a:bodyPr>
          <a:lstStyle/>
          <a:p>
            <a:r>
              <a:rPr lang="en-US" sz="600" dirty="0"/>
              <a:t>1.4</a:t>
            </a:r>
          </a:p>
        </p:txBody>
      </p:sp>
      <p:cxnSp>
        <p:nvCxnSpPr>
          <p:cNvPr id="379" name="Straight Arrow Connector 378"/>
          <p:cNvCxnSpPr/>
          <p:nvPr/>
        </p:nvCxnSpPr>
        <p:spPr>
          <a:xfrm flipV="1">
            <a:off x="5623724" y="5900802"/>
            <a:ext cx="1" cy="50230"/>
          </a:xfrm>
          <a:prstGeom prst="straightConnector1">
            <a:avLst/>
          </a:prstGeom>
          <a:ln w="63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380" name="TextBox 379"/>
          <p:cNvSpPr txBox="1"/>
          <p:nvPr/>
        </p:nvSpPr>
        <p:spPr>
          <a:xfrm>
            <a:off x="5469630" y="5843652"/>
            <a:ext cx="310533" cy="184666"/>
          </a:xfrm>
          <a:prstGeom prst="rect">
            <a:avLst/>
          </a:prstGeom>
          <a:noFill/>
        </p:spPr>
        <p:txBody>
          <a:bodyPr wrap="square" rtlCol="0">
            <a:spAutoFit/>
          </a:bodyPr>
          <a:lstStyle/>
          <a:p>
            <a:r>
              <a:rPr lang="en-US" sz="600" dirty="0"/>
              <a:t>1.6</a:t>
            </a:r>
          </a:p>
        </p:txBody>
      </p:sp>
      <p:cxnSp>
        <p:nvCxnSpPr>
          <p:cNvPr id="381" name="Straight Arrow Connector 380"/>
          <p:cNvCxnSpPr/>
          <p:nvPr/>
        </p:nvCxnSpPr>
        <p:spPr>
          <a:xfrm flipV="1">
            <a:off x="5811680" y="5900551"/>
            <a:ext cx="1" cy="50230"/>
          </a:xfrm>
          <a:prstGeom prst="straightConnector1">
            <a:avLst/>
          </a:prstGeom>
          <a:ln w="63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382" name="TextBox 381"/>
          <p:cNvSpPr txBox="1"/>
          <p:nvPr/>
        </p:nvSpPr>
        <p:spPr>
          <a:xfrm>
            <a:off x="5657586" y="5843401"/>
            <a:ext cx="310533" cy="184666"/>
          </a:xfrm>
          <a:prstGeom prst="rect">
            <a:avLst/>
          </a:prstGeom>
          <a:noFill/>
        </p:spPr>
        <p:txBody>
          <a:bodyPr wrap="square" rtlCol="0">
            <a:spAutoFit/>
          </a:bodyPr>
          <a:lstStyle/>
          <a:p>
            <a:r>
              <a:rPr lang="en-US" sz="600" dirty="0"/>
              <a:t>1.8</a:t>
            </a:r>
          </a:p>
        </p:txBody>
      </p:sp>
      <p:cxnSp>
        <p:nvCxnSpPr>
          <p:cNvPr id="383" name="Straight Arrow Connector 382"/>
          <p:cNvCxnSpPr/>
          <p:nvPr/>
        </p:nvCxnSpPr>
        <p:spPr>
          <a:xfrm flipV="1">
            <a:off x="6003373" y="5900551"/>
            <a:ext cx="1" cy="50230"/>
          </a:xfrm>
          <a:prstGeom prst="straightConnector1">
            <a:avLst/>
          </a:prstGeom>
          <a:ln w="63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384" name="TextBox 383"/>
          <p:cNvSpPr txBox="1"/>
          <p:nvPr/>
        </p:nvSpPr>
        <p:spPr>
          <a:xfrm>
            <a:off x="5849279" y="5843401"/>
            <a:ext cx="310533" cy="184666"/>
          </a:xfrm>
          <a:prstGeom prst="rect">
            <a:avLst/>
          </a:prstGeom>
          <a:noFill/>
        </p:spPr>
        <p:txBody>
          <a:bodyPr wrap="square" rtlCol="0">
            <a:spAutoFit/>
          </a:bodyPr>
          <a:lstStyle/>
          <a:p>
            <a:r>
              <a:rPr lang="en-US" sz="600" dirty="0"/>
              <a:t>2.0</a:t>
            </a:r>
          </a:p>
        </p:txBody>
      </p:sp>
      <p:cxnSp>
        <p:nvCxnSpPr>
          <p:cNvPr id="385" name="Straight Arrow Connector 384"/>
          <p:cNvCxnSpPr/>
          <p:nvPr/>
        </p:nvCxnSpPr>
        <p:spPr>
          <a:xfrm flipV="1">
            <a:off x="6192735" y="5901766"/>
            <a:ext cx="1" cy="50230"/>
          </a:xfrm>
          <a:prstGeom prst="straightConnector1">
            <a:avLst/>
          </a:prstGeom>
          <a:ln w="63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386" name="TextBox 385"/>
          <p:cNvSpPr txBox="1"/>
          <p:nvPr/>
        </p:nvSpPr>
        <p:spPr>
          <a:xfrm>
            <a:off x="6038641" y="5844616"/>
            <a:ext cx="310533" cy="184666"/>
          </a:xfrm>
          <a:prstGeom prst="rect">
            <a:avLst/>
          </a:prstGeom>
          <a:noFill/>
        </p:spPr>
        <p:txBody>
          <a:bodyPr wrap="square" rtlCol="0">
            <a:spAutoFit/>
          </a:bodyPr>
          <a:lstStyle/>
          <a:p>
            <a:r>
              <a:rPr lang="en-US" sz="600" dirty="0"/>
              <a:t>2.2</a:t>
            </a:r>
          </a:p>
        </p:txBody>
      </p:sp>
      <p:cxnSp>
        <p:nvCxnSpPr>
          <p:cNvPr id="387" name="Straight Arrow Connector 386"/>
          <p:cNvCxnSpPr/>
          <p:nvPr/>
        </p:nvCxnSpPr>
        <p:spPr>
          <a:xfrm flipV="1">
            <a:off x="6380691" y="5901515"/>
            <a:ext cx="1" cy="50230"/>
          </a:xfrm>
          <a:prstGeom prst="straightConnector1">
            <a:avLst/>
          </a:prstGeom>
          <a:ln w="63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388" name="TextBox 387"/>
          <p:cNvSpPr txBox="1"/>
          <p:nvPr/>
        </p:nvSpPr>
        <p:spPr>
          <a:xfrm>
            <a:off x="6226597" y="5844365"/>
            <a:ext cx="310533" cy="184666"/>
          </a:xfrm>
          <a:prstGeom prst="rect">
            <a:avLst/>
          </a:prstGeom>
          <a:noFill/>
        </p:spPr>
        <p:txBody>
          <a:bodyPr wrap="square" rtlCol="0">
            <a:spAutoFit/>
          </a:bodyPr>
          <a:lstStyle/>
          <a:p>
            <a:r>
              <a:rPr lang="en-US" sz="600" dirty="0"/>
              <a:t>2.4</a:t>
            </a:r>
          </a:p>
        </p:txBody>
      </p:sp>
      <p:cxnSp>
        <p:nvCxnSpPr>
          <p:cNvPr id="389" name="Straight Arrow Connector 388"/>
          <p:cNvCxnSpPr/>
          <p:nvPr/>
        </p:nvCxnSpPr>
        <p:spPr>
          <a:xfrm>
            <a:off x="4173652" y="6333502"/>
            <a:ext cx="2260263" cy="0"/>
          </a:xfrm>
          <a:prstGeom prst="straightConnector1">
            <a:avLst/>
          </a:prstGeom>
          <a:ln w="63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392" name="Straight Arrow Connector 391"/>
          <p:cNvCxnSpPr/>
          <p:nvPr/>
        </p:nvCxnSpPr>
        <p:spPr>
          <a:xfrm flipV="1">
            <a:off x="4409019" y="6323713"/>
            <a:ext cx="1" cy="50230"/>
          </a:xfrm>
          <a:prstGeom prst="straightConnector1">
            <a:avLst/>
          </a:prstGeom>
          <a:ln w="63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393" name="TextBox 392"/>
          <p:cNvSpPr txBox="1"/>
          <p:nvPr/>
        </p:nvSpPr>
        <p:spPr>
          <a:xfrm>
            <a:off x="4248575" y="6272913"/>
            <a:ext cx="310533" cy="184666"/>
          </a:xfrm>
          <a:prstGeom prst="rect">
            <a:avLst/>
          </a:prstGeom>
          <a:noFill/>
        </p:spPr>
        <p:txBody>
          <a:bodyPr wrap="square" rtlCol="0">
            <a:spAutoFit/>
          </a:bodyPr>
          <a:lstStyle/>
          <a:p>
            <a:r>
              <a:rPr lang="en-US" sz="600" dirty="0"/>
              <a:t>0.5</a:t>
            </a:r>
          </a:p>
        </p:txBody>
      </p:sp>
      <p:cxnSp>
        <p:nvCxnSpPr>
          <p:cNvPr id="394" name="Straight Arrow Connector 393"/>
          <p:cNvCxnSpPr/>
          <p:nvPr/>
        </p:nvCxnSpPr>
        <p:spPr>
          <a:xfrm flipV="1">
            <a:off x="4625550" y="6329812"/>
            <a:ext cx="1" cy="50230"/>
          </a:xfrm>
          <a:prstGeom prst="straightConnector1">
            <a:avLst/>
          </a:prstGeom>
          <a:ln w="63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395" name="TextBox 394"/>
          <p:cNvSpPr txBox="1"/>
          <p:nvPr/>
        </p:nvSpPr>
        <p:spPr>
          <a:xfrm>
            <a:off x="4471456" y="6272662"/>
            <a:ext cx="310533" cy="184666"/>
          </a:xfrm>
          <a:prstGeom prst="rect">
            <a:avLst/>
          </a:prstGeom>
          <a:noFill/>
        </p:spPr>
        <p:txBody>
          <a:bodyPr wrap="square" rtlCol="0">
            <a:spAutoFit/>
          </a:bodyPr>
          <a:lstStyle/>
          <a:p>
            <a:r>
              <a:rPr lang="en-US" sz="600" dirty="0"/>
              <a:t>1.0</a:t>
            </a:r>
          </a:p>
        </p:txBody>
      </p:sp>
      <p:cxnSp>
        <p:nvCxnSpPr>
          <p:cNvPr id="396" name="Straight Arrow Connector 395"/>
          <p:cNvCxnSpPr/>
          <p:nvPr/>
        </p:nvCxnSpPr>
        <p:spPr>
          <a:xfrm flipV="1">
            <a:off x="4855343" y="6329812"/>
            <a:ext cx="1" cy="50230"/>
          </a:xfrm>
          <a:prstGeom prst="straightConnector1">
            <a:avLst/>
          </a:prstGeom>
          <a:ln w="63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397" name="TextBox 396"/>
          <p:cNvSpPr txBox="1"/>
          <p:nvPr/>
        </p:nvSpPr>
        <p:spPr>
          <a:xfrm>
            <a:off x="4701249" y="6272662"/>
            <a:ext cx="310533" cy="184666"/>
          </a:xfrm>
          <a:prstGeom prst="rect">
            <a:avLst/>
          </a:prstGeom>
          <a:noFill/>
        </p:spPr>
        <p:txBody>
          <a:bodyPr wrap="square" rtlCol="0">
            <a:spAutoFit/>
          </a:bodyPr>
          <a:lstStyle/>
          <a:p>
            <a:r>
              <a:rPr lang="en-US" sz="600" dirty="0"/>
              <a:t>1.5</a:t>
            </a:r>
          </a:p>
        </p:txBody>
      </p:sp>
      <p:cxnSp>
        <p:nvCxnSpPr>
          <p:cNvPr id="398" name="Straight Arrow Connector 397"/>
          <p:cNvCxnSpPr/>
          <p:nvPr/>
        </p:nvCxnSpPr>
        <p:spPr>
          <a:xfrm flipV="1">
            <a:off x="5079630" y="6331027"/>
            <a:ext cx="1" cy="50230"/>
          </a:xfrm>
          <a:prstGeom prst="straightConnector1">
            <a:avLst/>
          </a:prstGeom>
          <a:ln w="63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399" name="TextBox 398"/>
          <p:cNvSpPr txBox="1"/>
          <p:nvPr/>
        </p:nvSpPr>
        <p:spPr>
          <a:xfrm>
            <a:off x="4925536" y="6273877"/>
            <a:ext cx="310533" cy="184666"/>
          </a:xfrm>
          <a:prstGeom prst="rect">
            <a:avLst/>
          </a:prstGeom>
          <a:noFill/>
        </p:spPr>
        <p:txBody>
          <a:bodyPr wrap="square" rtlCol="0">
            <a:spAutoFit/>
          </a:bodyPr>
          <a:lstStyle/>
          <a:p>
            <a:r>
              <a:rPr lang="en-US" sz="600" dirty="0"/>
              <a:t>2.0</a:t>
            </a:r>
          </a:p>
        </p:txBody>
      </p:sp>
      <p:cxnSp>
        <p:nvCxnSpPr>
          <p:cNvPr id="400" name="Straight Arrow Connector 399"/>
          <p:cNvCxnSpPr/>
          <p:nvPr/>
        </p:nvCxnSpPr>
        <p:spPr>
          <a:xfrm flipV="1">
            <a:off x="5308861" y="6330776"/>
            <a:ext cx="1" cy="50230"/>
          </a:xfrm>
          <a:prstGeom prst="straightConnector1">
            <a:avLst/>
          </a:prstGeom>
          <a:ln w="63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401" name="TextBox 400"/>
          <p:cNvSpPr txBox="1"/>
          <p:nvPr/>
        </p:nvSpPr>
        <p:spPr>
          <a:xfrm>
            <a:off x="5154767" y="6273626"/>
            <a:ext cx="310533" cy="184666"/>
          </a:xfrm>
          <a:prstGeom prst="rect">
            <a:avLst/>
          </a:prstGeom>
          <a:noFill/>
        </p:spPr>
        <p:txBody>
          <a:bodyPr wrap="square" rtlCol="0">
            <a:spAutoFit/>
          </a:bodyPr>
          <a:lstStyle/>
          <a:p>
            <a:r>
              <a:rPr lang="en-US" sz="600" dirty="0"/>
              <a:t>2.5</a:t>
            </a:r>
          </a:p>
        </p:txBody>
      </p:sp>
      <p:cxnSp>
        <p:nvCxnSpPr>
          <p:cNvPr id="402" name="Straight Arrow Connector 401"/>
          <p:cNvCxnSpPr/>
          <p:nvPr/>
        </p:nvCxnSpPr>
        <p:spPr>
          <a:xfrm flipV="1">
            <a:off x="5537152" y="6329080"/>
            <a:ext cx="1" cy="50230"/>
          </a:xfrm>
          <a:prstGeom prst="straightConnector1">
            <a:avLst/>
          </a:prstGeom>
          <a:ln w="63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403" name="TextBox 402"/>
          <p:cNvSpPr txBox="1"/>
          <p:nvPr/>
        </p:nvSpPr>
        <p:spPr>
          <a:xfrm>
            <a:off x="5383058" y="6271930"/>
            <a:ext cx="310533" cy="184666"/>
          </a:xfrm>
          <a:prstGeom prst="rect">
            <a:avLst/>
          </a:prstGeom>
          <a:noFill/>
        </p:spPr>
        <p:txBody>
          <a:bodyPr wrap="square" rtlCol="0">
            <a:spAutoFit/>
          </a:bodyPr>
          <a:lstStyle/>
          <a:p>
            <a:r>
              <a:rPr lang="en-US" sz="600" dirty="0"/>
              <a:t>3.0</a:t>
            </a:r>
          </a:p>
        </p:txBody>
      </p:sp>
      <p:cxnSp>
        <p:nvCxnSpPr>
          <p:cNvPr id="404" name="Straight Arrow Connector 403"/>
          <p:cNvCxnSpPr/>
          <p:nvPr/>
        </p:nvCxnSpPr>
        <p:spPr>
          <a:xfrm flipV="1">
            <a:off x="5764614" y="6330295"/>
            <a:ext cx="1" cy="50230"/>
          </a:xfrm>
          <a:prstGeom prst="straightConnector1">
            <a:avLst/>
          </a:prstGeom>
          <a:ln w="63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405" name="TextBox 404"/>
          <p:cNvSpPr txBox="1"/>
          <p:nvPr/>
        </p:nvSpPr>
        <p:spPr>
          <a:xfrm>
            <a:off x="5610520" y="6273145"/>
            <a:ext cx="310533" cy="184666"/>
          </a:xfrm>
          <a:prstGeom prst="rect">
            <a:avLst/>
          </a:prstGeom>
          <a:noFill/>
        </p:spPr>
        <p:txBody>
          <a:bodyPr wrap="square" rtlCol="0">
            <a:spAutoFit/>
          </a:bodyPr>
          <a:lstStyle/>
          <a:p>
            <a:r>
              <a:rPr lang="en-US" sz="600" dirty="0"/>
              <a:t>3.5</a:t>
            </a:r>
          </a:p>
        </p:txBody>
      </p:sp>
      <p:cxnSp>
        <p:nvCxnSpPr>
          <p:cNvPr id="406" name="Straight Arrow Connector 405"/>
          <p:cNvCxnSpPr/>
          <p:nvPr/>
        </p:nvCxnSpPr>
        <p:spPr>
          <a:xfrm flipV="1">
            <a:off x="5990670" y="6330044"/>
            <a:ext cx="1" cy="50230"/>
          </a:xfrm>
          <a:prstGeom prst="straightConnector1">
            <a:avLst/>
          </a:prstGeom>
          <a:ln w="63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407" name="TextBox 406"/>
          <p:cNvSpPr txBox="1"/>
          <p:nvPr/>
        </p:nvSpPr>
        <p:spPr>
          <a:xfrm>
            <a:off x="5836576" y="6272894"/>
            <a:ext cx="310533" cy="184666"/>
          </a:xfrm>
          <a:prstGeom prst="rect">
            <a:avLst/>
          </a:prstGeom>
          <a:noFill/>
        </p:spPr>
        <p:txBody>
          <a:bodyPr wrap="square" rtlCol="0">
            <a:spAutoFit/>
          </a:bodyPr>
          <a:lstStyle/>
          <a:p>
            <a:r>
              <a:rPr lang="en-US" sz="600" dirty="0"/>
              <a:t>4.0</a:t>
            </a:r>
          </a:p>
        </p:txBody>
      </p:sp>
      <p:cxnSp>
        <p:nvCxnSpPr>
          <p:cNvPr id="408" name="Straight Arrow Connector 407"/>
          <p:cNvCxnSpPr/>
          <p:nvPr/>
        </p:nvCxnSpPr>
        <p:spPr>
          <a:xfrm flipV="1">
            <a:off x="6220463" y="6330044"/>
            <a:ext cx="1" cy="50230"/>
          </a:xfrm>
          <a:prstGeom prst="straightConnector1">
            <a:avLst/>
          </a:prstGeom>
          <a:ln w="63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409" name="TextBox 408"/>
          <p:cNvSpPr txBox="1"/>
          <p:nvPr/>
        </p:nvSpPr>
        <p:spPr>
          <a:xfrm>
            <a:off x="6066369" y="6272894"/>
            <a:ext cx="310533" cy="184666"/>
          </a:xfrm>
          <a:prstGeom prst="rect">
            <a:avLst/>
          </a:prstGeom>
          <a:noFill/>
        </p:spPr>
        <p:txBody>
          <a:bodyPr wrap="square" rtlCol="0">
            <a:spAutoFit/>
          </a:bodyPr>
          <a:lstStyle/>
          <a:p>
            <a:r>
              <a:rPr lang="en-US" sz="600" dirty="0"/>
              <a:t>4.5</a:t>
            </a:r>
          </a:p>
        </p:txBody>
      </p:sp>
      <p:cxnSp>
        <p:nvCxnSpPr>
          <p:cNvPr id="414" name="Straight Arrow Connector 413"/>
          <p:cNvCxnSpPr/>
          <p:nvPr/>
        </p:nvCxnSpPr>
        <p:spPr>
          <a:xfrm>
            <a:off x="4173652" y="6715888"/>
            <a:ext cx="2260263" cy="0"/>
          </a:xfrm>
          <a:prstGeom prst="straightConnector1">
            <a:avLst/>
          </a:prstGeom>
          <a:ln w="63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415" name="Straight Arrow Connector 414"/>
          <p:cNvCxnSpPr/>
          <p:nvPr/>
        </p:nvCxnSpPr>
        <p:spPr>
          <a:xfrm flipV="1">
            <a:off x="4430742" y="6706099"/>
            <a:ext cx="1" cy="50230"/>
          </a:xfrm>
          <a:prstGeom prst="straightConnector1">
            <a:avLst/>
          </a:prstGeom>
          <a:ln w="63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416" name="TextBox 415"/>
          <p:cNvSpPr txBox="1"/>
          <p:nvPr/>
        </p:nvSpPr>
        <p:spPr>
          <a:xfrm>
            <a:off x="4270298" y="6655299"/>
            <a:ext cx="310533" cy="184666"/>
          </a:xfrm>
          <a:prstGeom prst="rect">
            <a:avLst/>
          </a:prstGeom>
          <a:noFill/>
        </p:spPr>
        <p:txBody>
          <a:bodyPr wrap="square" rtlCol="0">
            <a:spAutoFit/>
          </a:bodyPr>
          <a:lstStyle/>
          <a:p>
            <a:r>
              <a:rPr lang="en-US" sz="600" dirty="0"/>
              <a:t>0.5</a:t>
            </a:r>
          </a:p>
        </p:txBody>
      </p:sp>
      <p:cxnSp>
        <p:nvCxnSpPr>
          <p:cNvPr id="417" name="Straight Arrow Connector 416"/>
          <p:cNvCxnSpPr/>
          <p:nvPr/>
        </p:nvCxnSpPr>
        <p:spPr>
          <a:xfrm flipV="1">
            <a:off x="4675848" y="6712198"/>
            <a:ext cx="1" cy="50230"/>
          </a:xfrm>
          <a:prstGeom prst="straightConnector1">
            <a:avLst/>
          </a:prstGeom>
          <a:ln w="63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418" name="TextBox 417"/>
          <p:cNvSpPr txBox="1"/>
          <p:nvPr/>
        </p:nvSpPr>
        <p:spPr>
          <a:xfrm>
            <a:off x="4521754" y="6655048"/>
            <a:ext cx="310533" cy="184666"/>
          </a:xfrm>
          <a:prstGeom prst="rect">
            <a:avLst/>
          </a:prstGeom>
          <a:noFill/>
        </p:spPr>
        <p:txBody>
          <a:bodyPr wrap="square" rtlCol="0">
            <a:spAutoFit/>
          </a:bodyPr>
          <a:lstStyle/>
          <a:p>
            <a:r>
              <a:rPr lang="en-US" sz="600" dirty="0"/>
              <a:t>1.0</a:t>
            </a:r>
          </a:p>
        </p:txBody>
      </p:sp>
      <p:cxnSp>
        <p:nvCxnSpPr>
          <p:cNvPr id="419" name="Straight Arrow Connector 418"/>
          <p:cNvCxnSpPr/>
          <p:nvPr/>
        </p:nvCxnSpPr>
        <p:spPr>
          <a:xfrm flipV="1">
            <a:off x="4924691" y="6712198"/>
            <a:ext cx="1" cy="50230"/>
          </a:xfrm>
          <a:prstGeom prst="straightConnector1">
            <a:avLst/>
          </a:prstGeom>
          <a:ln w="63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420" name="TextBox 419"/>
          <p:cNvSpPr txBox="1"/>
          <p:nvPr/>
        </p:nvSpPr>
        <p:spPr>
          <a:xfrm>
            <a:off x="4770597" y="6655048"/>
            <a:ext cx="310533" cy="184666"/>
          </a:xfrm>
          <a:prstGeom prst="rect">
            <a:avLst/>
          </a:prstGeom>
          <a:noFill/>
        </p:spPr>
        <p:txBody>
          <a:bodyPr wrap="square" rtlCol="0">
            <a:spAutoFit/>
          </a:bodyPr>
          <a:lstStyle/>
          <a:p>
            <a:r>
              <a:rPr lang="en-US" sz="600" dirty="0"/>
              <a:t>1.5</a:t>
            </a:r>
          </a:p>
        </p:txBody>
      </p:sp>
      <p:cxnSp>
        <p:nvCxnSpPr>
          <p:cNvPr id="421" name="Straight Arrow Connector 420"/>
          <p:cNvCxnSpPr/>
          <p:nvPr/>
        </p:nvCxnSpPr>
        <p:spPr>
          <a:xfrm flipV="1">
            <a:off x="5177553" y="6713413"/>
            <a:ext cx="1" cy="50230"/>
          </a:xfrm>
          <a:prstGeom prst="straightConnector1">
            <a:avLst/>
          </a:prstGeom>
          <a:ln w="63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422" name="TextBox 421"/>
          <p:cNvSpPr txBox="1"/>
          <p:nvPr/>
        </p:nvSpPr>
        <p:spPr>
          <a:xfrm>
            <a:off x="5023459" y="6656263"/>
            <a:ext cx="310533" cy="184666"/>
          </a:xfrm>
          <a:prstGeom prst="rect">
            <a:avLst/>
          </a:prstGeom>
          <a:noFill/>
        </p:spPr>
        <p:txBody>
          <a:bodyPr wrap="square" rtlCol="0">
            <a:spAutoFit/>
          </a:bodyPr>
          <a:lstStyle/>
          <a:p>
            <a:r>
              <a:rPr lang="en-US" sz="600" dirty="0"/>
              <a:t>2.0</a:t>
            </a:r>
          </a:p>
        </p:txBody>
      </p:sp>
      <p:cxnSp>
        <p:nvCxnSpPr>
          <p:cNvPr id="423" name="Straight Arrow Connector 422"/>
          <p:cNvCxnSpPr/>
          <p:nvPr/>
        </p:nvCxnSpPr>
        <p:spPr>
          <a:xfrm flipV="1">
            <a:off x="5438534" y="6713162"/>
            <a:ext cx="1" cy="50230"/>
          </a:xfrm>
          <a:prstGeom prst="straightConnector1">
            <a:avLst/>
          </a:prstGeom>
          <a:ln w="63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424" name="TextBox 423"/>
          <p:cNvSpPr txBox="1"/>
          <p:nvPr/>
        </p:nvSpPr>
        <p:spPr>
          <a:xfrm>
            <a:off x="5284440" y="6656012"/>
            <a:ext cx="310533" cy="184666"/>
          </a:xfrm>
          <a:prstGeom prst="rect">
            <a:avLst/>
          </a:prstGeom>
          <a:noFill/>
        </p:spPr>
        <p:txBody>
          <a:bodyPr wrap="square" rtlCol="0">
            <a:spAutoFit/>
          </a:bodyPr>
          <a:lstStyle/>
          <a:p>
            <a:r>
              <a:rPr lang="en-US" sz="600" dirty="0"/>
              <a:t>2.5</a:t>
            </a:r>
          </a:p>
        </p:txBody>
      </p:sp>
      <p:cxnSp>
        <p:nvCxnSpPr>
          <p:cNvPr id="425" name="Straight Arrow Connector 424"/>
          <p:cNvCxnSpPr/>
          <p:nvPr/>
        </p:nvCxnSpPr>
        <p:spPr>
          <a:xfrm flipV="1">
            <a:off x="5682700" y="6711466"/>
            <a:ext cx="1" cy="50230"/>
          </a:xfrm>
          <a:prstGeom prst="straightConnector1">
            <a:avLst/>
          </a:prstGeom>
          <a:ln w="63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426" name="TextBox 425"/>
          <p:cNvSpPr txBox="1"/>
          <p:nvPr/>
        </p:nvSpPr>
        <p:spPr>
          <a:xfrm>
            <a:off x="5528606" y="6654316"/>
            <a:ext cx="310533" cy="184666"/>
          </a:xfrm>
          <a:prstGeom prst="rect">
            <a:avLst/>
          </a:prstGeom>
          <a:noFill/>
        </p:spPr>
        <p:txBody>
          <a:bodyPr wrap="square" rtlCol="0">
            <a:spAutoFit/>
          </a:bodyPr>
          <a:lstStyle/>
          <a:p>
            <a:r>
              <a:rPr lang="en-US" sz="600" dirty="0"/>
              <a:t>3.0</a:t>
            </a:r>
          </a:p>
        </p:txBody>
      </p:sp>
      <p:cxnSp>
        <p:nvCxnSpPr>
          <p:cNvPr id="427" name="Straight Arrow Connector 426"/>
          <p:cNvCxnSpPr/>
          <p:nvPr/>
        </p:nvCxnSpPr>
        <p:spPr>
          <a:xfrm flipV="1">
            <a:off x="5926037" y="6712681"/>
            <a:ext cx="1" cy="50230"/>
          </a:xfrm>
          <a:prstGeom prst="straightConnector1">
            <a:avLst/>
          </a:prstGeom>
          <a:ln w="63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428" name="TextBox 427"/>
          <p:cNvSpPr txBox="1"/>
          <p:nvPr/>
        </p:nvSpPr>
        <p:spPr>
          <a:xfrm>
            <a:off x="5771943" y="6655531"/>
            <a:ext cx="310533" cy="184666"/>
          </a:xfrm>
          <a:prstGeom prst="rect">
            <a:avLst/>
          </a:prstGeom>
          <a:noFill/>
        </p:spPr>
        <p:txBody>
          <a:bodyPr wrap="square" rtlCol="0">
            <a:spAutoFit/>
          </a:bodyPr>
          <a:lstStyle/>
          <a:p>
            <a:r>
              <a:rPr lang="en-US" sz="600" dirty="0"/>
              <a:t>3.5</a:t>
            </a:r>
          </a:p>
        </p:txBody>
      </p:sp>
      <p:cxnSp>
        <p:nvCxnSpPr>
          <p:cNvPr id="429" name="Straight Arrow Connector 428"/>
          <p:cNvCxnSpPr/>
          <p:nvPr/>
        </p:nvCxnSpPr>
        <p:spPr>
          <a:xfrm flipV="1">
            <a:off x="6183843" y="6712430"/>
            <a:ext cx="1" cy="50230"/>
          </a:xfrm>
          <a:prstGeom prst="straightConnector1">
            <a:avLst/>
          </a:prstGeom>
          <a:ln w="63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430" name="TextBox 429"/>
          <p:cNvSpPr txBox="1"/>
          <p:nvPr/>
        </p:nvSpPr>
        <p:spPr>
          <a:xfrm>
            <a:off x="6029749" y="6655280"/>
            <a:ext cx="310533" cy="184666"/>
          </a:xfrm>
          <a:prstGeom prst="rect">
            <a:avLst/>
          </a:prstGeom>
          <a:noFill/>
        </p:spPr>
        <p:txBody>
          <a:bodyPr wrap="square" rtlCol="0">
            <a:spAutoFit/>
          </a:bodyPr>
          <a:lstStyle/>
          <a:p>
            <a:r>
              <a:rPr lang="en-US" sz="600" dirty="0"/>
              <a:t>4.0</a:t>
            </a:r>
          </a:p>
        </p:txBody>
      </p:sp>
      <p:cxnSp>
        <p:nvCxnSpPr>
          <p:cNvPr id="431" name="Straight Arrow Connector 430"/>
          <p:cNvCxnSpPr/>
          <p:nvPr/>
        </p:nvCxnSpPr>
        <p:spPr>
          <a:xfrm flipV="1">
            <a:off x="6439036" y="6712430"/>
            <a:ext cx="1" cy="50230"/>
          </a:xfrm>
          <a:prstGeom prst="straightConnector1">
            <a:avLst/>
          </a:prstGeom>
          <a:ln w="63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433" name="TextBox 432"/>
          <p:cNvSpPr txBox="1"/>
          <p:nvPr/>
        </p:nvSpPr>
        <p:spPr>
          <a:xfrm>
            <a:off x="4977211" y="6723596"/>
            <a:ext cx="809815" cy="184666"/>
          </a:xfrm>
          <a:prstGeom prst="rect">
            <a:avLst/>
          </a:prstGeom>
          <a:noFill/>
        </p:spPr>
        <p:txBody>
          <a:bodyPr wrap="square" rtlCol="0">
            <a:spAutoFit/>
          </a:bodyPr>
          <a:lstStyle/>
          <a:p>
            <a:pPr algn="ctr"/>
            <a:r>
              <a:rPr lang="en-US" sz="600" dirty="0"/>
              <a:t>distance (nm)</a:t>
            </a:r>
          </a:p>
        </p:txBody>
      </p:sp>
      <p:sp>
        <p:nvSpPr>
          <p:cNvPr id="298" name="TextBox 297"/>
          <p:cNvSpPr txBox="1"/>
          <p:nvPr/>
        </p:nvSpPr>
        <p:spPr>
          <a:xfrm>
            <a:off x="1924494" y="6002582"/>
            <a:ext cx="1244849" cy="272351"/>
          </a:xfrm>
          <a:prstGeom prst="rect">
            <a:avLst/>
          </a:prstGeom>
          <a:noFill/>
        </p:spPr>
        <p:txBody>
          <a:bodyPr wrap="square" rtlCol="0">
            <a:spAutoFit/>
          </a:bodyPr>
          <a:lstStyle/>
          <a:p>
            <a:pPr algn="ctr"/>
            <a:r>
              <a:rPr lang="en-US" sz="1000" b="1" i="1" dirty="0">
                <a:solidFill>
                  <a:srgbClr val="FFFFFF"/>
                </a:solidFill>
              </a:rPr>
              <a:t>d</a:t>
            </a:r>
            <a:r>
              <a:rPr lang="en-US" sz="1000" b="1" dirty="0">
                <a:solidFill>
                  <a:srgbClr val="FFFFFF"/>
                </a:solidFill>
              </a:rPr>
              <a:t>-spacing of graphite</a:t>
            </a:r>
          </a:p>
          <a:p>
            <a:pPr algn="ctr"/>
            <a:r>
              <a:rPr lang="en-US" sz="1000" b="1" dirty="0">
                <a:solidFill>
                  <a:srgbClr val="FFFFFF"/>
                </a:solidFill>
              </a:rPr>
              <a:t>(3.55 Å)</a:t>
            </a:r>
          </a:p>
        </p:txBody>
      </p:sp>
      <p:sp>
        <p:nvSpPr>
          <p:cNvPr id="304" name="TextBox 113"/>
          <p:cNvSpPr txBox="1">
            <a:spLocks noChangeArrowheads="1"/>
          </p:cNvSpPr>
          <p:nvPr/>
        </p:nvSpPr>
        <p:spPr bwMode="auto">
          <a:xfrm>
            <a:off x="1874847" y="5641625"/>
            <a:ext cx="239892" cy="2096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400" dirty="0">
                <a:solidFill>
                  <a:srgbClr val="FFFFFF"/>
                </a:solidFill>
              </a:rPr>
              <a:t>h)</a:t>
            </a:r>
          </a:p>
        </p:txBody>
      </p:sp>
      <p:sp>
        <p:nvSpPr>
          <p:cNvPr id="306" name="TextBox 113"/>
          <p:cNvSpPr txBox="1">
            <a:spLocks noChangeArrowheads="1"/>
          </p:cNvSpPr>
          <p:nvPr/>
        </p:nvSpPr>
        <p:spPr bwMode="auto">
          <a:xfrm>
            <a:off x="1900781" y="5641625"/>
            <a:ext cx="239892" cy="2096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400" dirty="0">
                <a:solidFill>
                  <a:srgbClr val="FFFFFF"/>
                </a:solidFill>
              </a:rPr>
              <a:t>i)</a:t>
            </a:r>
          </a:p>
        </p:txBody>
      </p:sp>
      <p:sp>
        <p:nvSpPr>
          <p:cNvPr id="317" name="Rectangle 316"/>
          <p:cNvSpPr/>
          <p:nvPr/>
        </p:nvSpPr>
        <p:spPr>
          <a:xfrm>
            <a:off x="2257461" y="5641625"/>
            <a:ext cx="532990" cy="188551"/>
          </a:xfrm>
          <a:prstGeom prst="rect">
            <a:avLst/>
          </a:prstGeom>
        </p:spPr>
        <p:txBody>
          <a:bodyPr wrap="none">
            <a:spAutoFit/>
          </a:bodyPr>
          <a:lstStyle/>
          <a:p>
            <a:pPr algn="ctr"/>
            <a:r>
              <a:rPr lang="en-US" sz="1200" dirty="0">
                <a:solidFill>
                  <a:schemeClr val="bg1"/>
                </a:solidFill>
              </a:rPr>
              <a:t>HR-TEM</a:t>
            </a:r>
          </a:p>
        </p:txBody>
      </p:sp>
      <p:sp>
        <p:nvSpPr>
          <p:cNvPr id="321" name="TextBox 51"/>
          <p:cNvSpPr txBox="1">
            <a:spLocks noChangeArrowheads="1"/>
          </p:cNvSpPr>
          <p:nvPr/>
        </p:nvSpPr>
        <p:spPr bwMode="auto">
          <a:xfrm>
            <a:off x="813397" y="8238733"/>
            <a:ext cx="829899" cy="2096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400">
                <a:solidFill>
                  <a:schemeClr val="bg1"/>
                </a:solidFill>
              </a:rPr>
              <a:t>STEM-BF</a:t>
            </a:r>
          </a:p>
        </p:txBody>
      </p:sp>
      <p:pic>
        <p:nvPicPr>
          <p:cNvPr id="327" name="Picture 326" descr="TVA294_6596_after_break_before_STM_BF__0021.jpg"/>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927009" y="5668495"/>
            <a:ext cx="1187178" cy="1187178"/>
          </a:xfrm>
          <a:prstGeom prst="rect">
            <a:avLst/>
          </a:prstGeom>
          <a:ln>
            <a:solidFill>
              <a:srgbClr val="000000"/>
            </a:solidFill>
          </a:ln>
        </p:spPr>
      </p:pic>
      <p:sp>
        <p:nvSpPr>
          <p:cNvPr id="329" name="TextBox 328"/>
          <p:cNvSpPr txBox="1"/>
          <p:nvPr/>
        </p:nvSpPr>
        <p:spPr>
          <a:xfrm>
            <a:off x="2775121" y="6516933"/>
            <a:ext cx="1482852" cy="338554"/>
          </a:xfrm>
          <a:prstGeom prst="rect">
            <a:avLst/>
          </a:prstGeom>
          <a:noFill/>
        </p:spPr>
        <p:txBody>
          <a:bodyPr wrap="square" rtlCol="0">
            <a:spAutoFit/>
          </a:bodyPr>
          <a:lstStyle/>
          <a:p>
            <a:pPr algn="ctr"/>
            <a:r>
              <a:rPr lang="en-US" sz="800" b="1" i="1" dirty="0">
                <a:solidFill>
                  <a:srgbClr val="FFFFFF"/>
                </a:solidFill>
              </a:rPr>
              <a:t>d</a:t>
            </a:r>
            <a:r>
              <a:rPr lang="en-US" sz="800" b="1" dirty="0">
                <a:solidFill>
                  <a:srgbClr val="FFFFFF"/>
                </a:solidFill>
              </a:rPr>
              <a:t>-spacing of graphite</a:t>
            </a:r>
          </a:p>
          <a:p>
            <a:pPr algn="ctr"/>
            <a:r>
              <a:rPr lang="en-US" sz="800" b="1" dirty="0">
                <a:solidFill>
                  <a:srgbClr val="FFFFFF"/>
                </a:solidFill>
              </a:rPr>
              <a:t>(3.68 Å)</a:t>
            </a:r>
          </a:p>
        </p:txBody>
      </p:sp>
      <p:sp>
        <p:nvSpPr>
          <p:cNvPr id="336" name="TextBox 113"/>
          <p:cNvSpPr txBox="1">
            <a:spLocks noChangeArrowheads="1"/>
          </p:cNvSpPr>
          <p:nvPr/>
        </p:nvSpPr>
        <p:spPr bwMode="auto">
          <a:xfrm>
            <a:off x="2884268" y="5592405"/>
            <a:ext cx="306296"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400" dirty="0">
                <a:solidFill>
                  <a:srgbClr val="FFFFFF"/>
                </a:solidFill>
              </a:rPr>
              <a:t>i)</a:t>
            </a:r>
          </a:p>
        </p:txBody>
      </p:sp>
      <p:sp>
        <p:nvSpPr>
          <p:cNvPr id="342" name="Rectangle 341"/>
          <p:cNvSpPr/>
          <p:nvPr/>
        </p:nvSpPr>
        <p:spPr>
          <a:xfrm>
            <a:off x="3298927" y="5586055"/>
            <a:ext cx="520963" cy="184296"/>
          </a:xfrm>
          <a:prstGeom prst="rect">
            <a:avLst/>
          </a:prstGeom>
        </p:spPr>
        <p:txBody>
          <a:bodyPr wrap="none">
            <a:spAutoFit/>
          </a:bodyPr>
          <a:lstStyle/>
          <a:p>
            <a:pPr algn="ctr"/>
            <a:r>
              <a:rPr lang="en-US" sz="1200" dirty="0">
                <a:solidFill>
                  <a:schemeClr val="bg1"/>
                </a:solidFill>
              </a:rPr>
              <a:t>HR-TEM</a:t>
            </a:r>
          </a:p>
        </p:txBody>
      </p:sp>
      <p:sp>
        <p:nvSpPr>
          <p:cNvPr id="346" name="TextBox 113"/>
          <p:cNvSpPr txBox="1">
            <a:spLocks noChangeArrowheads="1"/>
          </p:cNvSpPr>
          <p:nvPr/>
        </p:nvSpPr>
        <p:spPr bwMode="auto">
          <a:xfrm>
            <a:off x="3406404" y="6040625"/>
            <a:ext cx="234479" cy="344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400" dirty="0">
                <a:solidFill>
                  <a:srgbClr val="FFFFFF"/>
                </a:solidFill>
              </a:rPr>
              <a:t>3</a:t>
            </a:r>
          </a:p>
        </p:txBody>
      </p:sp>
      <p:grpSp>
        <p:nvGrpSpPr>
          <p:cNvPr id="253" name="Group 252"/>
          <p:cNvGrpSpPr>
            <a:grpSpLocks noChangeAspect="1"/>
          </p:cNvGrpSpPr>
          <p:nvPr/>
        </p:nvGrpSpPr>
        <p:grpSpPr>
          <a:xfrm>
            <a:off x="526766" y="5654376"/>
            <a:ext cx="1929198" cy="1221913"/>
            <a:chOff x="1944645" y="6630131"/>
            <a:chExt cx="1291004" cy="817694"/>
          </a:xfrm>
        </p:grpSpPr>
        <p:sp>
          <p:nvSpPr>
            <p:cNvPr id="307" name="TextBox 113"/>
            <p:cNvSpPr txBox="1">
              <a:spLocks noChangeArrowheads="1"/>
            </p:cNvSpPr>
            <p:nvPr/>
          </p:nvSpPr>
          <p:spPr bwMode="auto">
            <a:xfrm>
              <a:off x="3021056" y="6764403"/>
              <a:ext cx="214593" cy="1875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400" dirty="0">
                  <a:solidFill>
                    <a:srgbClr val="FFFFFF"/>
                  </a:solidFill>
                </a:rPr>
                <a:t>j)</a:t>
              </a:r>
            </a:p>
          </p:txBody>
        </p:sp>
        <p:pic>
          <p:nvPicPr>
            <p:cNvPr id="352" name="Picture 351" descr="TVA294_6596_after_break_before_STM_BF__0001.jpg"/>
            <p:cNvPicPr>
              <a:picLocks noChangeAspect="1"/>
            </p:cNvPicPr>
            <p:nvPr/>
          </p:nvPicPr>
          <p:blipFill rotWithShape="1">
            <a:blip r:embed="rId30">
              <a:extLst>
                <a:ext uri="{28A0092B-C50C-407E-A947-70E740481C1C}">
                  <a14:useLocalDpi xmlns:a14="http://schemas.microsoft.com/office/drawing/2010/main" val="0"/>
                </a:ext>
              </a:extLst>
            </a:blip>
            <a:srcRect l="8657" r="-1"/>
            <a:stretch/>
          </p:blipFill>
          <p:spPr>
            <a:xfrm rot="10800000">
              <a:off x="1944645" y="6630131"/>
              <a:ext cx="746916" cy="817694"/>
            </a:xfrm>
            <a:prstGeom prst="rect">
              <a:avLst/>
            </a:prstGeom>
          </p:spPr>
        </p:pic>
      </p:grpSp>
      <p:sp>
        <p:nvSpPr>
          <p:cNvPr id="357" name="Rectangle 356"/>
          <p:cNvSpPr/>
          <p:nvPr/>
        </p:nvSpPr>
        <p:spPr>
          <a:xfrm rot="18149075">
            <a:off x="785768" y="6355100"/>
            <a:ext cx="1456187" cy="56349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2" name="Group 71"/>
          <p:cNvGrpSpPr/>
          <p:nvPr/>
        </p:nvGrpSpPr>
        <p:grpSpPr>
          <a:xfrm>
            <a:off x="1639101" y="5565816"/>
            <a:ext cx="1578932" cy="1324656"/>
            <a:chOff x="2834138" y="5683899"/>
            <a:chExt cx="1412417" cy="1184956"/>
          </a:xfrm>
        </p:grpSpPr>
        <p:pic>
          <p:nvPicPr>
            <p:cNvPr id="331" name="Picture 330" descr="TVA294_6596_after_break_before_STM_BF__0030.jpg"/>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883285" y="5771060"/>
              <a:ext cx="1066162" cy="1066162"/>
            </a:xfrm>
            <a:prstGeom prst="rect">
              <a:avLst/>
            </a:prstGeom>
            <a:ln>
              <a:solidFill>
                <a:schemeClr val="tx1"/>
              </a:solidFill>
            </a:ln>
          </p:spPr>
        </p:pic>
        <p:sp>
          <p:nvSpPr>
            <p:cNvPr id="333" name="TextBox 332"/>
            <p:cNvSpPr txBox="1"/>
            <p:nvPr/>
          </p:nvSpPr>
          <p:spPr>
            <a:xfrm>
              <a:off x="3013040" y="6455877"/>
              <a:ext cx="1233515" cy="412978"/>
            </a:xfrm>
            <a:prstGeom prst="rect">
              <a:avLst/>
            </a:prstGeom>
            <a:noFill/>
          </p:spPr>
          <p:txBody>
            <a:bodyPr wrap="square" rtlCol="0">
              <a:spAutoFit/>
            </a:bodyPr>
            <a:lstStyle/>
            <a:p>
              <a:pPr algn="ctr"/>
              <a:r>
                <a:rPr lang="en-US" sz="800" b="1" i="1" dirty="0">
                  <a:solidFill>
                    <a:srgbClr val="FFFFFF"/>
                  </a:solidFill>
                </a:rPr>
                <a:t>d</a:t>
              </a:r>
              <a:r>
                <a:rPr lang="en-US" sz="800" b="1" dirty="0">
                  <a:solidFill>
                    <a:srgbClr val="FFFFFF"/>
                  </a:solidFill>
                </a:rPr>
                <a:t>-spacing of phyllosilicate</a:t>
              </a:r>
            </a:p>
            <a:p>
              <a:pPr algn="ctr"/>
              <a:r>
                <a:rPr lang="en-US" sz="800" b="1" dirty="0">
                  <a:solidFill>
                    <a:srgbClr val="FFFFFF"/>
                  </a:solidFill>
                </a:rPr>
                <a:t>(2.08 Å)</a:t>
              </a:r>
            </a:p>
          </p:txBody>
        </p:sp>
        <p:sp>
          <p:nvSpPr>
            <p:cNvPr id="334" name="TextBox 113"/>
            <p:cNvSpPr txBox="1">
              <a:spLocks noChangeArrowheads="1"/>
            </p:cNvSpPr>
            <p:nvPr/>
          </p:nvSpPr>
          <p:spPr bwMode="auto">
            <a:xfrm>
              <a:off x="2834138" y="5719450"/>
              <a:ext cx="325411" cy="2753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400" dirty="0">
                  <a:solidFill>
                    <a:srgbClr val="FFFFFF"/>
                  </a:solidFill>
                </a:rPr>
                <a:t>h)</a:t>
              </a:r>
            </a:p>
          </p:txBody>
        </p:sp>
        <p:sp>
          <p:nvSpPr>
            <p:cNvPr id="340" name="Rectangle 339"/>
            <p:cNvSpPr/>
            <p:nvPr/>
          </p:nvSpPr>
          <p:spPr>
            <a:xfrm>
              <a:off x="3182270" y="5683899"/>
              <a:ext cx="466022" cy="164860"/>
            </a:xfrm>
            <a:prstGeom prst="rect">
              <a:avLst/>
            </a:prstGeom>
          </p:spPr>
          <p:txBody>
            <a:bodyPr wrap="none">
              <a:spAutoFit/>
            </a:bodyPr>
            <a:lstStyle/>
            <a:p>
              <a:pPr algn="ctr"/>
              <a:r>
                <a:rPr lang="en-US" sz="1200" dirty="0">
                  <a:solidFill>
                    <a:schemeClr val="bg1"/>
                  </a:solidFill>
                </a:rPr>
                <a:t>HR-TEM</a:t>
              </a:r>
            </a:p>
          </p:txBody>
        </p:sp>
      </p:grpSp>
      <p:sp>
        <p:nvSpPr>
          <p:cNvPr id="322" name="Rectangle 176"/>
          <p:cNvSpPr>
            <a:spLocks noChangeArrowheads="1"/>
          </p:cNvSpPr>
          <p:nvPr/>
        </p:nvSpPr>
        <p:spPr bwMode="auto">
          <a:xfrm>
            <a:off x="557295" y="8261425"/>
            <a:ext cx="178299" cy="178299"/>
          </a:xfrm>
          <a:prstGeom prst="rect">
            <a:avLst/>
          </a:prstGeom>
          <a:solidFill>
            <a:srgbClr val="FFFFFF">
              <a:alpha val="5098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7" name="Rectangle 336"/>
          <p:cNvSpPr/>
          <p:nvPr/>
        </p:nvSpPr>
        <p:spPr bwMode="auto">
          <a:xfrm>
            <a:off x="952516" y="6601735"/>
            <a:ext cx="51109" cy="51109"/>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itchFamily="23" charset="0"/>
            </a:endParaRPr>
          </a:p>
        </p:txBody>
      </p:sp>
      <p:sp>
        <p:nvSpPr>
          <p:cNvPr id="358" name="Rectangle 6"/>
          <p:cNvSpPr>
            <a:spLocks noChangeArrowheads="1"/>
          </p:cNvSpPr>
          <p:nvPr/>
        </p:nvSpPr>
        <p:spPr bwMode="auto">
          <a:xfrm>
            <a:off x="1177418" y="6687487"/>
            <a:ext cx="433127" cy="161087"/>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59" name="TextBox 8"/>
          <p:cNvSpPr txBox="1">
            <a:spLocks noChangeArrowheads="1"/>
          </p:cNvSpPr>
          <p:nvPr/>
        </p:nvSpPr>
        <p:spPr bwMode="auto">
          <a:xfrm>
            <a:off x="1166063" y="6614828"/>
            <a:ext cx="449867" cy="2408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800" dirty="0">
                <a:latin typeface="Calibri" charset="0"/>
              </a:rPr>
              <a:t>1 </a:t>
            </a:r>
            <a:r>
              <a:rPr lang="en-US" sz="800" dirty="0">
                <a:latin typeface="Symbol" charset="0"/>
                <a:cs typeface="Symbol" charset="0"/>
              </a:rPr>
              <a:t>m</a:t>
            </a:r>
            <a:r>
              <a:rPr lang="en-US" sz="800" dirty="0">
                <a:latin typeface="Calibri" charset="0"/>
              </a:rPr>
              <a:t>m</a:t>
            </a:r>
          </a:p>
        </p:txBody>
      </p:sp>
      <p:cxnSp>
        <p:nvCxnSpPr>
          <p:cNvPr id="360" name="Straight Connector 359"/>
          <p:cNvCxnSpPr/>
          <p:nvPr/>
        </p:nvCxnSpPr>
        <p:spPr>
          <a:xfrm flipH="1" flipV="1">
            <a:off x="1217793" y="6822614"/>
            <a:ext cx="341611" cy="2041"/>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339" name="Rectangle 338"/>
          <p:cNvSpPr/>
          <p:nvPr/>
        </p:nvSpPr>
        <p:spPr bwMode="auto">
          <a:xfrm>
            <a:off x="516640" y="5661434"/>
            <a:ext cx="1126274" cy="1209969"/>
          </a:xfrm>
          <a:prstGeom prst="rect">
            <a:avLst/>
          </a:prstGeom>
          <a:no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itchFamily="23" charset="0"/>
            </a:endParaRPr>
          </a:p>
        </p:txBody>
      </p:sp>
      <p:sp>
        <p:nvSpPr>
          <p:cNvPr id="305" name="TextBox 113"/>
          <p:cNvSpPr txBox="1">
            <a:spLocks noChangeArrowheads="1"/>
          </p:cNvSpPr>
          <p:nvPr/>
        </p:nvSpPr>
        <p:spPr bwMode="auto">
          <a:xfrm>
            <a:off x="362650" y="5605105"/>
            <a:ext cx="49071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400" dirty="0">
                <a:solidFill>
                  <a:srgbClr val="FFFFFF"/>
                </a:solidFill>
              </a:rPr>
              <a:t>g)</a:t>
            </a:r>
          </a:p>
        </p:txBody>
      </p:sp>
      <p:sp>
        <p:nvSpPr>
          <p:cNvPr id="315" name="Rectangle 314"/>
          <p:cNvSpPr/>
          <p:nvPr/>
        </p:nvSpPr>
        <p:spPr>
          <a:xfrm>
            <a:off x="1021441" y="5586055"/>
            <a:ext cx="746637" cy="309656"/>
          </a:xfrm>
          <a:prstGeom prst="rect">
            <a:avLst/>
          </a:prstGeom>
        </p:spPr>
        <p:txBody>
          <a:bodyPr wrap="none">
            <a:spAutoFit/>
          </a:bodyPr>
          <a:lstStyle/>
          <a:p>
            <a:pPr algn="ctr"/>
            <a:r>
              <a:rPr lang="en-US" sz="1200" dirty="0">
                <a:solidFill>
                  <a:schemeClr val="bg1"/>
                </a:solidFill>
              </a:rPr>
              <a:t>BF-TEM</a:t>
            </a:r>
          </a:p>
        </p:txBody>
      </p:sp>
      <p:sp>
        <p:nvSpPr>
          <p:cNvPr id="361" name="Rectangle 360"/>
          <p:cNvSpPr/>
          <p:nvPr/>
        </p:nvSpPr>
        <p:spPr bwMode="auto">
          <a:xfrm>
            <a:off x="886281" y="5977118"/>
            <a:ext cx="51109" cy="51109"/>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itchFamily="23" charset="0"/>
            </a:endParaRPr>
          </a:p>
        </p:txBody>
      </p:sp>
      <p:cxnSp>
        <p:nvCxnSpPr>
          <p:cNvPr id="109" name="Straight Connector 108"/>
          <p:cNvCxnSpPr/>
          <p:nvPr/>
        </p:nvCxnSpPr>
        <p:spPr>
          <a:xfrm>
            <a:off x="3370433" y="6054725"/>
            <a:ext cx="123825" cy="329962"/>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434" name="TextBox 113"/>
          <p:cNvSpPr txBox="1">
            <a:spLocks noChangeArrowheads="1"/>
          </p:cNvSpPr>
          <p:nvPr/>
        </p:nvSpPr>
        <p:spPr bwMode="auto">
          <a:xfrm>
            <a:off x="2021927" y="5868918"/>
            <a:ext cx="23447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400" dirty="0">
                <a:solidFill>
                  <a:srgbClr val="FFFFFF"/>
                </a:solidFill>
              </a:rPr>
              <a:t>1</a:t>
            </a:r>
          </a:p>
        </p:txBody>
      </p:sp>
      <p:cxnSp>
        <p:nvCxnSpPr>
          <p:cNvPr id="435" name="Straight Connector 434"/>
          <p:cNvCxnSpPr/>
          <p:nvPr/>
        </p:nvCxnSpPr>
        <p:spPr>
          <a:xfrm>
            <a:off x="2072680" y="6113507"/>
            <a:ext cx="172060" cy="41415"/>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436" name="TextBox 113"/>
          <p:cNvSpPr txBox="1">
            <a:spLocks noChangeArrowheads="1"/>
          </p:cNvSpPr>
          <p:nvPr/>
        </p:nvSpPr>
        <p:spPr bwMode="auto">
          <a:xfrm>
            <a:off x="922095" y="6356125"/>
            <a:ext cx="234479" cy="344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400" dirty="0">
                <a:solidFill>
                  <a:srgbClr val="FFFFFF"/>
                </a:solidFill>
              </a:rPr>
              <a:t>3</a:t>
            </a:r>
          </a:p>
        </p:txBody>
      </p:sp>
      <p:sp>
        <p:nvSpPr>
          <p:cNvPr id="437" name="TextBox 113"/>
          <p:cNvSpPr txBox="1">
            <a:spLocks noChangeArrowheads="1"/>
          </p:cNvSpPr>
          <p:nvPr/>
        </p:nvSpPr>
        <p:spPr bwMode="auto">
          <a:xfrm>
            <a:off x="842956" y="5754642"/>
            <a:ext cx="23447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400" dirty="0">
                <a:solidFill>
                  <a:srgbClr val="FFFFFF"/>
                </a:solidFill>
              </a:rPr>
              <a:t>1</a:t>
            </a:r>
          </a:p>
        </p:txBody>
      </p:sp>
      <p:sp>
        <p:nvSpPr>
          <p:cNvPr id="5" name="Rectangle 1"/>
          <p:cNvSpPr>
            <a:spLocks noChangeArrowheads="1"/>
          </p:cNvSpPr>
          <p:nvPr/>
        </p:nvSpPr>
        <p:spPr bwMode="auto">
          <a:xfrm>
            <a:off x="401808" y="8040089"/>
            <a:ext cx="6191939" cy="10618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just">
              <a:spcBef>
                <a:spcPct val="50000"/>
              </a:spcBef>
            </a:pPr>
            <a:r>
              <a:rPr lang="en-US" sz="900" dirty="0"/>
              <a:t>Figure S2</a:t>
            </a:r>
            <a:r>
              <a:rPr lang="en-US" sz="900" b="0" dirty="0"/>
              <a:t>:</a:t>
            </a:r>
            <a:r>
              <a:rPr lang="en-US" sz="900" dirty="0"/>
              <a:t> </a:t>
            </a:r>
            <a:r>
              <a:rPr lang="en-US" sz="900" b="0" dirty="0"/>
              <a:t>Compositional and structural analysis of graphite and associated minerals. (a-b) Bright-field TEM images of a rounded filament, (c-d) TEM-EDS images of selected elements with spot analyses shown in (e) which shows EDS spectra for graphitic carbon, apatite, and phyllosilicate. (f) Image mosaics of selected elements mapped by TEM-EDS using K</a:t>
            </a:r>
            <a:r>
              <a:rPr lang="en-US" sz="900" b="0" baseline="-25000" dirty="0">
                <a:latin typeface="Symbol" charset="0"/>
                <a:cs typeface="Symbol" charset="0"/>
              </a:rPr>
              <a:t>a</a:t>
            </a:r>
            <a:r>
              <a:rPr lang="en-US" sz="900" b="0" dirty="0"/>
              <a:t> x-ray line intensities selected for Si, Fe, Ca, P, Mg, and C, (g) location of graphite and phyllosilicate with </a:t>
            </a:r>
            <a:r>
              <a:rPr lang="en-US" sz="900" b="0" i="1" dirty="0"/>
              <a:t>d</a:t>
            </a:r>
            <a:r>
              <a:rPr lang="en-US" sz="900" b="0" dirty="0"/>
              <a:t>-spacings measured from fringe in high-resolution TEM images (h-i). (j) Line profiles used to measure </a:t>
            </a:r>
            <a:r>
              <a:rPr lang="en-US" sz="900" b="0" i="1" dirty="0"/>
              <a:t>d</a:t>
            </a:r>
            <a:r>
              <a:rPr lang="en-US" sz="900" b="0" dirty="0"/>
              <a:t>-spacings where profile 2 is from Figure 4f. (k-l) BF images showing nanoscale images of the inclusion-less graphite with some disordered sub-domains (white arrows), and (m-o) visually-correlated images of graphitic carbon without inclusions.</a:t>
            </a:r>
          </a:p>
        </p:txBody>
      </p:sp>
      <p:sp>
        <p:nvSpPr>
          <p:cNvPr id="441" name="TextBox 113"/>
          <p:cNvSpPr txBox="1">
            <a:spLocks noChangeArrowheads="1"/>
          </p:cNvSpPr>
          <p:nvPr/>
        </p:nvSpPr>
        <p:spPr bwMode="auto">
          <a:xfrm>
            <a:off x="3906986" y="5538417"/>
            <a:ext cx="567990" cy="3077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400" dirty="0"/>
              <a:t>j)</a:t>
            </a:r>
          </a:p>
        </p:txBody>
      </p:sp>
      <p:pic>
        <p:nvPicPr>
          <p:cNvPr id="442" name="Picture 441" descr="Screen Shot 2016-09-13 at 13.11.51.png"/>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5309339" y="557836"/>
            <a:ext cx="1180505" cy="973672"/>
          </a:xfrm>
          <a:prstGeom prst="rect">
            <a:avLst/>
          </a:prstGeom>
          <a:ln>
            <a:solidFill>
              <a:schemeClr val="tx1"/>
            </a:solidFill>
          </a:ln>
        </p:spPr>
      </p:pic>
      <p:sp>
        <p:nvSpPr>
          <p:cNvPr id="443" name="TextBox 113"/>
          <p:cNvSpPr txBox="1">
            <a:spLocks noChangeArrowheads="1"/>
          </p:cNvSpPr>
          <p:nvPr/>
        </p:nvSpPr>
        <p:spPr bwMode="auto">
          <a:xfrm>
            <a:off x="5218547" y="1462329"/>
            <a:ext cx="1318583"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400" dirty="0"/>
              <a:t>d)    </a:t>
            </a:r>
            <a:r>
              <a:rPr lang="en-US" sz="1400" dirty="0" err="1">
                <a:solidFill>
                  <a:srgbClr val="FFFF00"/>
                </a:solidFill>
              </a:rPr>
              <a:t>Pt</a:t>
            </a:r>
            <a:r>
              <a:rPr lang="en-US" sz="1400" dirty="0"/>
              <a:t> </a:t>
            </a:r>
            <a:r>
              <a:rPr lang="en-US" sz="1400" dirty="0">
                <a:solidFill>
                  <a:srgbClr val="FF0000"/>
                </a:solidFill>
              </a:rPr>
              <a:t>Ga</a:t>
            </a:r>
          </a:p>
        </p:txBody>
      </p:sp>
      <p:sp>
        <p:nvSpPr>
          <p:cNvPr id="113" name="Oval 112"/>
          <p:cNvSpPr/>
          <p:nvPr/>
        </p:nvSpPr>
        <p:spPr>
          <a:xfrm>
            <a:off x="6264584" y="1272211"/>
            <a:ext cx="45719" cy="45719"/>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3" name="Oval 452"/>
          <p:cNvSpPr/>
          <p:nvPr/>
        </p:nvSpPr>
        <p:spPr>
          <a:xfrm>
            <a:off x="5600865" y="935661"/>
            <a:ext cx="45719" cy="45719"/>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4" name="Oval 453"/>
          <p:cNvSpPr/>
          <p:nvPr/>
        </p:nvSpPr>
        <p:spPr>
          <a:xfrm>
            <a:off x="5994511" y="1133780"/>
            <a:ext cx="45719" cy="45719"/>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5" name="TextBox 113"/>
          <p:cNvSpPr txBox="1">
            <a:spLocks noChangeArrowheads="1"/>
          </p:cNvSpPr>
          <p:nvPr/>
        </p:nvSpPr>
        <p:spPr bwMode="auto">
          <a:xfrm>
            <a:off x="5461436" y="790035"/>
            <a:ext cx="260595"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800" dirty="0">
                <a:solidFill>
                  <a:schemeClr val="bg1"/>
                </a:solidFill>
              </a:rPr>
              <a:t>1</a:t>
            </a:r>
          </a:p>
        </p:txBody>
      </p:sp>
      <p:sp>
        <p:nvSpPr>
          <p:cNvPr id="456" name="TextBox 113"/>
          <p:cNvSpPr txBox="1">
            <a:spLocks noChangeArrowheads="1"/>
          </p:cNvSpPr>
          <p:nvPr/>
        </p:nvSpPr>
        <p:spPr bwMode="auto">
          <a:xfrm>
            <a:off x="5851151" y="986280"/>
            <a:ext cx="260595"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800" dirty="0">
                <a:solidFill>
                  <a:schemeClr val="bg1"/>
                </a:solidFill>
              </a:rPr>
              <a:t>2</a:t>
            </a:r>
          </a:p>
        </p:txBody>
      </p:sp>
      <p:sp>
        <p:nvSpPr>
          <p:cNvPr id="457" name="TextBox 113"/>
          <p:cNvSpPr txBox="1">
            <a:spLocks noChangeArrowheads="1"/>
          </p:cNvSpPr>
          <p:nvPr/>
        </p:nvSpPr>
        <p:spPr bwMode="auto">
          <a:xfrm>
            <a:off x="6221338" y="1146480"/>
            <a:ext cx="260595"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800" dirty="0">
                <a:solidFill>
                  <a:schemeClr val="bg1"/>
                </a:solidFill>
              </a:rPr>
              <a:t>3</a:t>
            </a:r>
          </a:p>
        </p:txBody>
      </p:sp>
      <p:pic>
        <p:nvPicPr>
          <p:cNvPr id="191" name="Picture 190" descr="TVA294_6596_after_break_before_STM_BF__0013.jpg">
            <a:extLst>
              <a:ext uri="{FF2B5EF4-FFF2-40B4-BE49-F238E27FC236}">
                <a16:creationId xmlns:a16="http://schemas.microsoft.com/office/drawing/2014/main" id="{F0688CFD-1044-E14F-94C9-9DB187405EC2}"/>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498608" y="6915260"/>
            <a:ext cx="1152257" cy="1152257"/>
          </a:xfrm>
          <a:prstGeom prst="rect">
            <a:avLst/>
          </a:prstGeom>
          <a:ln>
            <a:solidFill>
              <a:schemeClr val="tx1"/>
            </a:solidFill>
          </a:ln>
        </p:spPr>
      </p:pic>
      <p:pic>
        <p:nvPicPr>
          <p:cNvPr id="193" name="Picture 192" descr="TVA294_6596_after_break_before_STM_BF__0012.jpg">
            <a:extLst>
              <a:ext uri="{FF2B5EF4-FFF2-40B4-BE49-F238E27FC236}">
                <a16:creationId xmlns:a16="http://schemas.microsoft.com/office/drawing/2014/main" id="{18104F59-148F-6E4D-8EC3-83CC7FCFC5FD}"/>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688451" y="6908262"/>
            <a:ext cx="1173352" cy="1173352"/>
          </a:xfrm>
          <a:prstGeom prst="rect">
            <a:avLst/>
          </a:prstGeom>
          <a:ln>
            <a:solidFill>
              <a:schemeClr val="tx1"/>
            </a:solidFill>
          </a:ln>
        </p:spPr>
      </p:pic>
      <p:grpSp>
        <p:nvGrpSpPr>
          <p:cNvPr id="197" name="Group 196">
            <a:extLst>
              <a:ext uri="{FF2B5EF4-FFF2-40B4-BE49-F238E27FC236}">
                <a16:creationId xmlns:a16="http://schemas.microsoft.com/office/drawing/2014/main" id="{2AED9E33-842A-5747-B88E-85E4EC4B8F14}"/>
              </a:ext>
            </a:extLst>
          </p:cNvPr>
          <p:cNvGrpSpPr>
            <a:grpSpLocks noChangeAspect="1"/>
          </p:cNvGrpSpPr>
          <p:nvPr/>
        </p:nvGrpSpPr>
        <p:grpSpPr>
          <a:xfrm>
            <a:off x="2910244" y="6877841"/>
            <a:ext cx="1209022" cy="1201920"/>
            <a:chOff x="4913865" y="2652713"/>
            <a:chExt cx="4230135" cy="4205287"/>
          </a:xfrm>
        </p:grpSpPr>
        <p:pic>
          <p:nvPicPr>
            <p:cNvPr id="198" name="Picture 2" descr="TVA294-30000X-0022.jpg">
              <a:extLst>
                <a:ext uri="{FF2B5EF4-FFF2-40B4-BE49-F238E27FC236}">
                  <a16:creationId xmlns:a16="http://schemas.microsoft.com/office/drawing/2014/main" id="{C9BDE04F-7FF8-AF4D-A58D-90460A50A6CB}"/>
                </a:ext>
              </a:extLst>
            </p:cNvPr>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4938713" y="2652713"/>
              <a:ext cx="4205287" cy="42052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199" name="Straight Connector 198">
              <a:extLst>
                <a:ext uri="{FF2B5EF4-FFF2-40B4-BE49-F238E27FC236}">
                  <a16:creationId xmlns:a16="http://schemas.microsoft.com/office/drawing/2014/main" id="{B9F70131-BE40-344F-B11F-7DA33F95356B}"/>
                </a:ext>
              </a:extLst>
            </p:cNvPr>
            <p:cNvCxnSpPr/>
            <p:nvPr/>
          </p:nvCxnSpPr>
          <p:spPr>
            <a:xfrm rot="10800000">
              <a:off x="5181600" y="6629400"/>
              <a:ext cx="8382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00" name="TextBox 9">
              <a:extLst>
                <a:ext uri="{FF2B5EF4-FFF2-40B4-BE49-F238E27FC236}">
                  <a16:creationId xmlns:a16="http://schemas.microsoft.com/office/drawing/2014/main" id="{1D2929BF-CC09-2F46-9C70-869D1073A6BB}"/>
                </a:ext>
              </a:extLst>
            </p:cNvPr>
            <p:cNvSpPr txBox="1">
              <a:spLocks noChangeArrowheads="1"/>
            </p:cNvSpPr>
            <p:nvPr/>
          </p:nvSpPr>
          <p:spPr bwMode="auto">
            <a:xfrm>
              <a:off x="4913865" y="6026995"/>
              <a:ext cx="1403274" cy="75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800" dirty="0">
                  <a:solidFill>
                    <a:schemeClr val="bg1"/>
                  </a:solidFill>
                  <a:latin typeface="Calibri" panose="020F0502020204030204" pitchFamily="34" charset="0"/>
                </a:rPr>
                <a:t>1 </a:t>
              </a:r>
              <a:r>
                <a:rPr lang="en-US" altLang="en-US" sz="800" dirty="0">
                  <a:solidFill>
                    <a:schemeClr val="bg1"/>
                  </a:solidFill>
                  <a:latin typeface="Symbol" pitchFamily="2" charset="2"/>
                </a:rPr>
                <a:t>m</a:t>
              </a:r>
              <a:r>
                <a:rPr lang="en-US" altLang="en-US" sz="800" dirty="0">
                  <a:solidFill>
                    <a:schemeClr val="bg1"/>
                  </a:solidFill>
                  <a:latin typeface="Calibri" panose="020F0502020204030204" pitchFamily="34" charset="0"/>
                </a:rPr>
                <a:t>m</a:t>
              </a:r>
            </a:p>
          </p:txBody>
        </p:sp>
      </p:grpSp>
      <p:grpSp>
        <p:nvGrpSpPr>
          <p:cNvPr id="3" name="Group 2">
            <a:extLst>
              <a:ext uri="{FF2B5EF4-FFF2-40B4-BE49-F238E27FC236}">
                <a16:creationId xmlns:a16="http://schemas.microsoft.com/office/drawing/2014/main" id="{60FFC8A2-7DD8-9446-8FDD-9DA37A4A56E6}"/>
              </a:ext>
            </a:extLst>
          </p:cNvPr>
          <p:cNvGrpSpPr>
            <a:grpSpLocks noChangeAspect="1"/>
          </p:cNvGrpSpPr>
          <p:nvPr/>
        </p:nvGrpSpPr>
        <p:grpSpPr>
          <a:xfrm>
            <a:off x="4156055" y="6911491"/>
            <a:ext cx="2346883" cy="1167913"/>
            <a:chOff x="2320650" y="2917318"/>
            <a:chExt cx="12673986" cy="6307137"/>
          </a:xfrm>
        </p:grpSpPr>
        <p:pic>
          <p:nvPicPr>
            <p:cNvPr id="201" name="Picture 1" descr="TVA294-100000X-0023.jpg">
              <a:extLst>
                <a:ext uri="{FF2B5EF4-FFF2-40B4-BE49-F238E27FC236}">
                  <a16:creationId xmlns:a16="http://schemas.microsoft.com/office/drawing/2014/main" id="{7F115BC8-674B-3B44-8639-A80AF98B18AE}"/>
                </a:ext>
              </a:extLst>
            </p:cNvPr>
            <p:cNvPicPr>
              <a:picLocks noChangeAspect="1"/>
            </p:cNvPicPr>
            <p:nvPr/>
          </p:nvPicPr>
          <p:blipFill>
            <a:blip r:embed="rId35">
              <a:extLst>
                <a:ext uri="{28A0092B-C50C-407E-A947-70E740481C1C}">
                  <a14:useLocalDpi xmlns:a14="http://schemas.microsoft.com/office/drawing/2010/main" val="0"/>
                </a:ext>
              </a:extLst>
            </a:blip>
            <a:srcRect/>
            <a:stretch>
              <a:fillRect/>
            </a:stretch>
          </p:blipFill>
          <p:spPr bwMode="auto">
            <a:xfrm>
              <a:off x="2320650" y="2917318"/>
              <a:ext cx="6307138" cy="63071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2" name="Picture 3" descr="TVA294-3000000X-0010.jpg">
              <a:extLst>
                <a:ext uri="{FF2B5EF4-FFF2-40B4-BE49-F238E27FC236}">
                  <a16:creationId xmlns:a16="http://schemas.microsoft.com/office/drawing/2014/main" id="{E16F889B-59A2-7F49-8664-DCE3135DA0AF}"/>
                </a:ext>
              </a:extLst>
            </p:cNvPr>
            <p:cNvPicPr>
              <a:picLocks noChangeAspect="1"/>
            </p:cNvPicPr>
            <p:nvPr/>
          </p:nvPicPr>
          <p:blipFill>
            <a:blip r:embed="rId36">
              <a:extLst>
                <a:ext uri="{28A0092B-C50C-407E-A947-70E740481C1C}">
                  <a14:useLocalDpi xmlns:a14="http://schemas.microsoft.com/office/drawing/2010/main" val="0"/>
                </a:ext>
              </a:extLst>
            </a:blip>
            <a:srcRect/>
            <a:stretch>
              <a:fillRect/>
            </a:stretch>
          </p:blipFill>
          <p:spPr bwMode="auto">
            <a:xfrm>
              <a:off x="8723584" y="2941501"/>
              <a:ext cx="6271052" cy="627105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03" name="Rectangle 202">
              <a:extLst>
                <a:ext uri="{FF2B5EF4-FFF2-40B4-BE49-F238E27FC236}">
                  <a16:creationId xmlns:a16="http://schemas.microsoft.com/office/drawing/2014/main" id="{C4B0DEEB-6730-1840-807C-EF4E13AF005B}"/>
                </a:ext>
              </a:extLst>
            </p:cNvPr>
            <p:cNvSpPr/>
            <p:nvPr/>
          </p:nvSpPr>
          <p:spPr>
            <a:xfrm>
              <a:off x="5368650" y="5033455"/>
              <a:ext cx="304800" cy="304800"/>
            </a:xfrm>
            <a:prstGeom prst="rect">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204" name="Straight Connector 203">
              <a:extLst>
                <a:ext uri="{FF2B5EF4-FFF2-40B4-BE49-F238E27FC236}">
                  <a16:creationId xmlns:a16="http://schemas.microsoft.com/office/drawing/2014/main" id="{E0CF4355-ECC7-E244-B37C-06BB52280406}"/>
                </a:ext>
              </a:extLst>
            </p:cNvPr>
            <p:cNvCxnSpPr>
              <a:cxnSpLocks/>
            </p:cNvCxnSpPr>
            <p:nvPr/>
          </p:nvCxnSpPr>
          <p:spPr>
            <a:xfrm>
              <a:off x="5673451" y="5338256"/>
              <a:ext cx="3008469" cy="3874296"/>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07" name="Straight Connector 206">
            <a:extLst>
              <a:ext uri="{FF2B5EF4-FFF2-40B4-BE49-F238E27FC236}">
                <a16:creationId xmlns:a16="http://schemas.microsoft.com/office/drawing/2014/main" id="{DE20193E-6891-0440-A524-437B9539E2C1}"/>
              </a:ext>
            </a:extLst>
          </p:cNvPr>
          <p:cNvCxnSpPr>
            <a:cxnSpLocks/>
          </p:cNvCxnSpPr>
          <p:nvPr/>
        </p:nvCxnSpPr>
        <p:spPr>
          <a:xfrm flipV="1">
            <a:off x="4771149" y="6922869"/>
            <a:ext cx="562843" cy="381960"/>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9" name="Group 208">
            <a:extLst>
              <a:ext uri="{FF2B5EF4-FFF2-40B4-BE49-F238E27FC236}">
                <a16:creationId xmlns:a16="http://schemas.microsoft.com/office/drawing/2014/main" id="{08E88642-92D3-E043-B357-2D35BCBE53C7}"/>
              </a:ext>
            </a:extLst>
          </p:cNvPr>
          <p:cNvGrpSpPr>
            <a:grpSpLocks noChangeAspect="1"/>
          </p:cNvGrpSpPr>
          <p:nvPr/>
        </p:nvGrpSpPr>
        <p:grpSpPr>
          <a:xfrm>
            <a:off x="2992162" y="7140047"/>
            <a:ext cx="1161111" cy="937153"/>
            <a:chOff x="5368650" y="3359531"/>
            <a:chExt cx="6270404" cy="5060952"/>
          </a:xfrm>
        </p:grpSpPr>
        <p:sp>
          <p:nvSpPr>
            <p:cNvPr id="212" name="Rectangle 211">
              <a:extLst>
                <a:ext uri="{FF2B5EF4-FFF2-40B4-BE49-F238E27FC236}">
                  <a16:creationId xmlns:a16="http://schemas.microsoft.com/office/drawing/2014/main" id="{3B3FFE0D-1F2F-384F-A7DD-07991BD4B532}"/>
                </a:ext>
              </a:extLst>
            </p:cNvPr>
            <p:cNvSpPr/>
            <p:nvPr/>
          </p:nvSpPr>
          <p:spPr>
            <a:xfrm>
              <a:off x="5368650" y="3359531"/>
              <a:ext cx="2711493" cy="1978725"/>
            </a:xfrm>
            <a:prstGeom prst="rect">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213" name="Straight Connector 212">
              <a:extLst>
                <a:ext uri="{FF2B5EF4-FFF2-40B4-BE49-F238E27FC236}">
                  <a16:creationId xmlns:a16="http://schemas.microsoft.com/office/drawing/2014/main" id="{A798A156-A549-7649-B31A-66CD961E518B}"/>
                </a:ext>
              </a:extLst>
            </p:cNvPr>
            <p:cNvCxnSpPr>
              <a:cxnSpLocks/>
            </p:cNvCxnSpPr>
            <p:nvPr/>
          </p:nvCxnSpPr>
          <p:spPr>
            <a:xfrm>
              <a:off x="8106535" y="5349937"/>
              <a:ext cx="3532519" cy="3070546"/>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15" name="Straight Connector 214">
            <a:extLst>
              <a:ext uri="{FF2B5EF4-FFF2-40B4-BE49-F238E27FC236}">
                <a16:creationId xmlns:a16="http://schemas.microsoft.com/office/drawing/2014/main" id="{DBC3ECCD-FABE-1944-959E-CD4968FD3D5B}"/>
              </a:ext>
            </a:extLst>
          </p:cNvPr>
          <p:cNvCxnSpPr>
            <a:cxnSpLocks/>
          </p:cNvCxnSpPr>
          <p:nvPr/>
        </p:nvCxnSpPr>
        <p:spPr>
          <a:xfrm flipV="1">
            <a:off x="3499145" y="6914841"/>
            <a:ext cx="654128" cy="232371"/>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sp>
        <p:nvSpPr>
          <p:cNvPr id="217" name="TextBox 113">
            <a:extLst>
              <a:ext uri="{FF2B5EF4-FFF2-40B4-BE49-F238E27FC236}">
                <a16:creationId xmlns:a16="http://schemas.microsoft.com/office/drawing/2014/main" id="{37B9EDBD-56DC-E04C-BBD1-6705A2B25431}"/>
              </a:ext>
            </a:extLst>
          </p:cNvPr>
          <p:cNvSpPr txBox="1">
            <a:spLocks noChangeArrowheads="1"/>
          </p:cNvSpPr>
          <p:nvPr/>
        </p:nvSpPr>
        <p:spPr bwMode="auto">
          <a:xfrm>
            <a:off x="352238" y="6839075"/>
            <a:ext cx="49071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400" dirty="0">
                <a:solidFill>
                  <a:srgbClr val="FFFFFF"/>
                </a:solidFill>
              </a:rPr>
              <a:t>k)</a:t>
            </a:r>
          </a:p>
        </p:txBody>
      </p:sp>
      <p:sp>
        <p:nvSpPr>
          <p:cNvPr id="218" name="TextBox 113">
            <a:extLst>
              <a:ext uri="{FF2B5EF4-FFF2-40B4-BE49-F238E27FC236}">
                <a16:creationId xmlns:a16="http://schemas.microsoft.com/office/drawing/2014/main" id="{32C05874-3002-8441-87DF-F8E52B8238DA}"/>
              </a:ext>
            </a:extLst>
          </p:cNvPr>
          <p:cNvSpPr txBox="1">
            <a:spLocks noChangeArrowheads="1"/>
          </p:cNvSpPr>
          <p:nvPr/>
        </p:nvSpPr>
        <p:spPr bwMode="auto">
          <a:xfrm>
            <a:off x="1548576" y="6873464"/>
            <a:ext cx="49071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400" dirty="0">
                <a:solidFill>
                  <a:srgbClr val="FFFFFF"/>
                </a:solidFill>
              </a:rPr>
              <a:t>l)</a:t>
            </a:r>
          </a:p>
        </p:txBody>
      </p:sp>
      <p:sp>
        <p:nvSpPr>
          <p:cNvPr id="219" name="TextBox 113">
            <a:extLst>
              <a:ext uri="{FF2B5EF4-FFF2-40B4-BE49-F238E27FC236}">
                <a16:creationId xmlns:a16="http://schemas.microsoft.com/office/drawing/2014/main" id="{148C6FB3-48B2-9B4C-AFE9-C6605D25E768}"/>
              </a:ext>
            </a:extLst>
          </p:cNvPr>
          <p:cNvSpPr txBox="1">
            <a:spLocks noChangeArrowheads="1"/>
          </p:cNvSpPr>
          <p:nvPr/>
        </p:nvSpPr>
        <p:spPr bwMode="auto">
          <a:xfrm>
            <a:off x="2782464" y="6800480"/>
            <a:ext cx="49071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400" dirty="0"/>
              <a:t>m)</a:t>
            </a:r>
          </a:p>
        </p:txBody>
      </p:sp>
      <p:sp>
        <p:nvSpPr>
          <p:cNvPr id="220" name="TextBox 113">
            <a:extLst>
              <a:ext uri="{FF2B5EF4-FFF2-40B4-BE49-F238E27FC236}">
                <a16:creationId xmlns:a16="http://schemas.microsoft.com/office/drawing/2014/main" id="{55C00825-E80D-F143-9D27-EA5A50CC9D9A}"/>
              </a:ext>
            </a:extLst>
          </p:cNvPr>
          <p:cNvSpPr txBox="1">
            <a:spLocks noChangeArrowheads="1"/>
          </p:cNvSpPr>
          <p:nvPr/>
        </p:nvSpPr>
        <p:spPr bwMode="auto">
          <a:xfrm>
            <a:off x="4012614" y="6872315"/>
            <a:ext cx="49071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400" dirty="0">
                <a:solidFill>
                  <a:srgbClr val="FFFFFF"/>
                </a:solidFill>
              </a:rPr>
              <a:t>n)</a:t>
            </a:r>
          </a:p>
        </p:txBody>
      </p:sp>
      <p:sp>
        <p:nvSpPr>
          <p:cNvPr id="221" name="TextBox 113">
            <a:extLst>
              <a:ext uri="{FF2B5EF4-FFF2-40B4-BE49-F238E27FC236}">
                <a16:creationId xmlns:a16="http://schemas.microsoft.com/office/drawing/2014/main" id="{69A02318-D483-1340-A121-240FB7EF5E39}"/>
              </a:ext>
            </a:extLst>
          </p:cNvPr>
          <p:cNvSpPr txBox="1">
            <a:spLocks noChangeArrowheads="1"/>
          </p:cNvSpPr>
          <p:nvPr/>
        </p:nvSpPr>
        <p:spPr bwMode="auto">
          <a:xfrm>
            <a:off x="5211148" y="6894639"/>
            <a:ext cx="49071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400" dirty="0">
                <a:solidFill>
                  <a:srgbClr val="FFFFFF"/>
                </a:solidFill>
              </a:rPr>
              <a:t>o)</a:t>
            </a:r>
          </a:p>
        </p:txBody>
      </p:sp>
      <p:cxnSp>
        <p:nvCxnSpPr>
          <p:cNvPr id="214" name="Straight Arrow Connector 213">
            <a:extLst>
              <a:ext uri="{FF2B5EF4-FFF2-40B4-BE49-F238E27FC236}">
                <a16:creationId xmlns:a16="http://schemas.microsoft.com/office/drawing/2014/main" id="{B6993F30-79BF-3742-81D8-9097ABF6F37E}"/>
              </a:ext>
            </a:extLst>
          </p:cNvPr>
          <p:cNvCxnSpPr>
            <a:cxnSpLocks/>
          </p:cNvCxnSpPr>
          <p:nvPr/>
        </p:nvCxnSpPr>
        <p:spPr>
          <a:xfrm flipH="1">
            <a:off x="908831" y="7679699"/>
            <a:ext cx="97830" cy="76200"/>
          </a:xfrm>
          <a:prstGeom prst="straightConnector1">
            <a:avLst/>
          </a:prstGeom>
          <a:ln w="15875">
            <a:solidFill>
              <a:schemeClr val="bg1"/>
            </a:solidFill>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16" name="Straight Arrow Connector 215">
            <a:extLst>
              <a:ext uri="{FF2B5EF4-FFF2-40B4-BE49-F238E27FC236}">
                <a16:creationId xmlns:a16="http://schemas.microsoft.com/office/drawing/2014/main" id="{2D4C3A15-8787-3848-8F0B-B5F3A6DCCA93}"/>
              </a:ext>
            </a:extLst>
          </p:cNvPr>
          <p:cNvCxnSpPr>
            <a:cxnSpLocks/>
          </p:cNvCxnSpPr>
          <p:nvPr/>
        </p:nvCxnSpPr>
        <p:spPr>
          <a:xfrm flipH="1" flipV="1">
            <a:off x="2237128" y="7562850"/>
            <a:ext cx="55352" cy="93290"/>
          </a:xfrm>
          <a:prstGeom prst="straightConnector1">
            <a:avLst/>
          </a:prstGeom>
          <a:ln w="15875">
            <a:solidFill>
              <a:schemeClr val="bg1"/>
            </a:solidFill>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22" name="Straight Arrow Connector 221">
            <a:extLst>
              <a:ext uri="{FF2B5EF4-FFF2-40B4-BE49-F238E27FC236}">
                <a16:creationId xmlns:a16="http://schemas.microsoft.com/office/drawing/2014/main" id="{F6BC63FB-DC9E-3E43-AFEB-013E289EEFA8}"/>
              </a:ext>
            </a:extLst>
          </p:cNvPr>
          <p:cNvCxnSpPr>
            <a:cxnSpLocks/>
          </p:cNvCxnSpPr>
          <p:nvPr/>
        </p:nvCxnSpPr>
        <p:spPr>
          <a:xfrm>
            <a:off x="2616562" y="7696200"/>
            <a:ext cx="0" cy="76200"/>
          </a:xfrm>
          <a:prstGeom prst="straightConnector1">
            <a:avLst/>
          </a:prstGeom>
          <a:ln w="15875">
            <a:solidFill>
              <a:schemeClr val="bg1"/>
            </a:solidFill>
            <a:tailEnd type="triangle" w="sm" len="sm"/>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884570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 Box 2"/>
          <p:cNvSpPr txBox="1">
            <a:spLocks noChangeArrowheads="1"/>
          </p:cNvSpPr>
          <p:nvPr/>
        </p:nvSpPr>
        <p:spPr bwMode="auto">
          <a:xfrm>
            <a:off x="358775" y="152400"/>
            <a:ext cx="64992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spcBef>
                <a:spcPct val="50000"/>
              </a:spcBef>
            </a:pPr>
            <a:r>
              <a:rPr lang="en-US" u="sng" dirty="0"/>
              <a:t>Figure S3 – Papineau et al. (</a:t>
            </a:r>
            <a:r>
              <a:rPr lang="is-IS" u="sng" dirty="0"/>
              <a:t>2018</a:t>
            </a:r>
            <a:r>
              <a:rPr lang="en-US" u="sng" dirty="0"/>
              <a:t>)</a:t>
            </a:r>
          </a:p>
        </p:txBody>
      </p:sp>
      <p:sp>
        <p:nvSpPr>
          <p:cNvPr id="133" name="TextBox 129"/>
          <p:cNvSpPr txBox="1">
            <a:spLocks noChangeArrowheads="1"/>
          </p:cNvSpPr>
          <p:nvPr/>
        </p:nvSpPr>
        <p:spPr bwMode="auto">
          <a:xfrm>
            <a:off x="4650787" y="4031773"/>
            <a:ext cx="590550" cy="238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000" baseline="30000" dirty="0">
                <a:solidFill>
                  <a:schemeClr val="bg1"/>
                </a:solidFill>
              </a:rPr>
              <a:t>12</a:t>
            </a:r>
            <a:r>
              <a:rPr lang="en-US" sz="1000" dirty="0">
                <a:solidFill>
                  <a:schemeClr val="bg1"/>
                </a:solidFill>
              </a:rPr>
              <a:t>C</a:t>
            </a:r>
            <a:r>
              <a:rPr lang="en-US" sz="1000" baseline="30000" dirty="0">
                <a:solidFill>
                  <a:schemeClr val="bg1"/>
                </a:solidFill>
              </a:rPr>
              <a:t>1</a:t>
            </a:r>
            <a:r>
              <a:rPr lang="en-US" sz="1000" dirty="0">
                <a:solidFill>
                  <a:schemeClr val="bg1"/>
                </a:solidFill>
              </a:rPr>
              <a:t>H</a:t>
            </a:r>
          </a:p>
        </p:txBody>
      </p:sp>
      <p:pic>
        <p:nvPicPr>
          <p:cNvPr id="18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7702" y="4800600"/>
            <a:ext cx="3142897" cy="233169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8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9712" t="7311" r="2817" b="25956"/>
          <a:stretch/>
        </p:blipFill>
        <p:spPr bwMode="auto">
          <a:xfrm>
            <a:off x="2040185" y="2409626"/>
            <a:ext cx="3109302" cy="234075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23" name="Rectangle 1"/>
          <p:cNvSpPr>
            <a:spLocks noChangeArrowheads="1"/>
          </p:cNvSpPr>
          <p:nvPr/>
        </p:nvSpPr>
        <p:spPr bwMode="auto">
          <a:xfrm>
            <a:off x="358775" y="7215681"/>
            <a:ext cx="6354973" cy="861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just">
              <a:spcBef>
                <a:spcPct val="50000"/>
              </a:spcBef>
            </a:pPr>
            <a:r>
              <a:rPr lang="en-US" sz="1000" dirty="0"/>
              <a:t>Figure S3: </a:t>
            </a:r>
            <a:r>
              <a:rPr lang="en-US" sz="1000" b="0" dirty="0"/>
              <a:t>Additional contextual NanoSIMS images and data. (a) Map of the secondary ion </a:t>
            </a:r>
            <a:r>
              <a:rPr lang="en-US" sz="1000" b="0" baseline="30000" dirty="0"/>
              <a:t>16</a:t>
            </a:r>
            <a:r>
              <a:rPr lang="en-US" sz="1000" b="0" dirty="0"/>
              <a:t>O</a:t>
            </a:r>
            <a:r>
              <a:rPr lang="en-US" sz="1000" b="0" baseline="30000" dirty="0"/>
              <a:t>-</a:t>
            </a:r>
            <a:r>
              <a:rPr lang="en-US" sz="1000" b="0" dirty="0"/>
              <a:t>/</a:t>
            </a:r>
            <a:r>
              <a:rPr lang="en-US" sz="1000" b="0" baseline="30000" dirty="0"/>
              <a:t>12</a:t>
            </a:r>
            <a:r>
              <a:rPr lang="en-US" sz="1000" b="0" dirty="0"/>
              <a:t>C</a:t>
            </a:r>
            <a:r>
              <a:rPr lang="en-US" sz="1000" b="0" baseline="30000" dirty="0"/>
              <a:t>-</a:t>
            </a:r>
            <a:r>
              <a:rPr lang="en-US" sz="1000" b="0" dirty="0"/>
              <a:t> ratio, binned to display the edges effect of O-bearing phases in direct contact with graphite, which prevented reliable calibration of this map. (b) NanoSIMS secondary ion counts for </a:t>
            </a:r>
            <a:r>
              <a:rPr lang="en-US" sz="1000" b="0" baseline="30000" dirty="0"/>
              <a:t>12</a:t>
            </a:r>
            <a:r>
              <a:rPr lang="en-US" sz="1000" b="0" dirty="0"/>
              <a:t>C</a:t>
            </a:r>
            <a:r>
              <a:rPr lang="en-US" sz="1000" b="0" baseline="30000" dirty="0"/>
              <a:t>-</a:t>
            </a:r>
            <a:r>
              <a:rPr lang="en-US" sz="1000" b="0" dirty="0"/>
              <a:t>, </a:t>
            </a:r>
            <a:r>
              <a:rPr lang="en-US" sz="1000" b="0" baseline="30000" dirty="0"/>
              <a:t>16</a:t>
            </a:r>
            <a:r>
              <a:rPr lang="en-US" sz="1000" b="0" dirty="0"/>
              <a:t>O</a:t>
            </a:r>
            <a:r>
              <a:rPr lang="en-US" sz="1000" b="0" baseline="30000" dirty="0"/>
              <a:t>-</a:t>
            </a:r>
            <a:r>
              <a:rPr lang="en-US" sz="1000" b="0" dirty="0"/>
              <a:t>, and </a:t>
            </a:r>
            <a:r>
              <a:rPr lang="en-US" sz="1000" b="0" baseline="30000" dirty="0"/>
              <a:t>12</a:t>
            </a:r>
            <a:r>
              <a:rPr lang="en-US" sz="1000" b="0" dirty="0"/>
              <a:t>C</a:t>
            </a:r>
            <a:r>
              <a:rPr lang="en-US" sz="1000" b="0" baseline="30000" dirty="0"/>
              <a:t>14</a:t>
            </a:r>
            <a:r>
              <a:rPr lang="en-US" sz="1000" b="0" dirty="0"/>
              <a:t>N</a:t>
            </a:r>
            <a:r>
              <a:rPr lang="en-US" sz="1000" b="0" baseline="30000" dirty="0"/>
              <a:t>-</a:t>
            </a:r>
            <a:r>
              <a:rPr lang="en-US" sz="1000" b="0" dirty="0"/>
              <a:t> along the approximate position of the STXM line scan position and used for the calibration of the atomic N/C map using the binning shown in (c).</a:t>
            </a:r>
          </a:p>
        </p:txBody>
      </p:sp>
      <p:pic>
        <p:nvPicPr>
          <p:cNvPr id="22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1221" t="10871" r="37127" b="19292"/>
          <a:stretch/>
        </p:blipFill>
        <p:spPr bwMode="auto">
          <a:xfrm>
            <a:off x="2819400" y="608954"/>
            <a:ext cx="1600200" cy="177490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39" name="TextBox 238"/>
          <p:cNvSpPr txBox="1"/>
          <p:nvPr/>
        </p:nvSpPr>
        <p:spPr>
          <a:xfrm>
            <a:off x="2829218" y="544367"/>
            <a:ext cx="1303795" cy="246221"/>
          </a:xfrm>
          <a:prstGeom prst="rect">
            <a:avLst/>
          </a:prstGeom>
          <a:noFill/>
        </p:spPr>
        <p:txBody>
          <a:bodyPr wrap="square">
            <a:spAutoFit/>
          </a:bodyPr>
          <a:lstStyle/>
          <a:p>
            <a:pPr algn="ctr">
              <a:defRPr/>
            </a:pPr>
            <a:r>
              <a:rPr lang="en-US" sz="1000" b="1" baseline="30000" dirty="0">
                <a:solidFill>
                  <a:srgbClr val="FFFFFF"/>
                </a:solidFill>
              </a:rPr>
              <a:t>16</a:t>
            </a:r>
            <a:r>
              <a:rPr lang="en-US" sz="1000" b="1" dirty="0">
                <a:solidFill>
                  <a:srgbClr val="FFFFFF"/>
                </a:solidFill>
              </a:rPr>
              <a:t>O/</a:t>
            </a:r>
            <a:r>
              <a:rPr lang="en-US" sz="1000" b="1" baseline="30000" dirty="0">
                <a:solidFill>
                  <a:srgbClr val="FFFFFF"/>
                </a:solidFill>
              </a:rPr>
              <a:t>12</a:t>
            </a:r>
            <a:r>
              <a:rPr lang="en-US" sz="1000" b="1" dirty="0">
                <a:solidFill>
                  <a:srgbClr val="FFFFFF"/>
                </a:solidFill>
              </a:rPr>
              <a:t>C</a:t>
            </a:r>
          </a:p>
        </p:txBody>
      </p:sp>
      <p:sp>
        <p:nvSpPr>
          <p:cNvPr id="251" name="TextBox 250"/>
          <p:cNvSpPr txBox="1"/>
          <p:nvPr/>
        </p:nvSpPr>
        <p:spPr>
          <a:xfrm>
            <a:off x="2791869" y="549331"/>
            <a:ext cx="499235" cy="307777"/>
          </a:xfrm>
          <a:prstGeom prst="rect">
            <a:avLst/>
          </a:prstGeom>
          <a:noFill/>
        </p:spPr>
        <p:txBody>
          <a:bodyPr wrap="square" rtlCol="0">
            <a:spAutoFit/>
          </a:bodyPr>
          <a:lstStyle/>
          <a:p>
            <a:r>
              <a:rPr lang="en-US" sz="1400" dirty="0">
                <a:solidFill>
                  <a:srgbClr val="FFFFFF"/>
                </a:solidFill>
              </a:rPr>
              <a:t>a</a:t>
            </a:r>
            <a:r>
              <a:rPr lang="en-US" sz="1400" b="1" dirty="0">
                <a:solidFill>
                  <a:srgbClr val="FFFFFF"/>
                </a:solidFill>
              </a:rPr>
              <a:t>)</a:t>
            </a:r>
          </a:p>
        </p:txBody>
      </p:sp>
      <p:sp>
        <p:nvSpPr>
          <p:cNvPr id="252" name="TextBox 251"/>
          <p:cNvSpPr txBox="1"/>
          <p:nvPr/>
        </p:nvSpPr>
        <p:spPr>
          <a:xfrm>
            <a:off x="1980691" y="2396700"/>
            <a:ext cx="476364" cy="307777"/>
          </a:xfrm>
          <a:prstGeom prst="rect">
            <a:avLst/>
          </a:prstGeom>
          <a:noFill/>
        </p:spPr>
        <p:txBody>
          <a:bodyPr wrap="square" rtlCol="0">
            <a:spAutoFit/>
          </a:bodyPr>
          <a:lstStyle/>
          <a:p>
            <a:r>
              <a:rPr lang="en-US" sz="1400" dirty="0">
                <a:solidFill>
                  <a:srgbClr val="FFFFFF"/>
                </a:solidFill>
              </a:rPr>
              <a:t>b</a:t>
            </a:r>
            <a:r>
              <a:rPr lang="en-US" sz="1400" b="1">
                <a:solidFill>
                  <a:srgbClr val="FFFFFF"/>
                </a:solidFill>
              </a:rPr>
              <a:t>)</a:t>
            </a:r>
            <a:endParaRPr lang="en-US" sz="1400" b="1" dirty="0">
              <a:solidFill>
                <a:srgbClr val="FFFFFF"/>
              </a:solidFill>
            </a:endParaRPr>
          </a:p>
        </p:txBody>
      </p:sp>
      <p:sp>
        <p:nvSpPr>
          <p:cNvPr id="254" name="TextBox 253"/>
          <p:cNvSpPr txBox="1"/>
          <p:nvPr/>
        </p:nvSpPr>
        <p:spPr>
          <a:xfrm>
            <a:off x="1980046" y="4727948"/>
            <a:ext cx="475167" cy="307777"/>
          </a:xfrm>
          <a:prstGeom prst="rect">
            <a:avLst/>
          </a:prstGeom>
          <a:noFill/>
        </p:spPr>
        <p:txBody>
          <a:bodyPr wrap="square" rtlCol="0">
            <a:spAutoFit/>
          </a:bodyPr>
          <a:lstStyle/>
          <a:p>
            <a:r>
              <a:rPr lang="en-US" sz="1400" dirty="0">
                <a:solidFill>
                  <a:srgbClr val="FFFFFF"/>
                </a:solidFill>
              </a:rPr>
              <a:t>c</a:t>
            </a:r>
            <a:r>
              <a:rPr lang="en-US" sz="1400" b="1" dirty="0">
                <a:solidFill>
                  <a:srgbClr val="FFFFFF"/>
                </a:solidFill>
              </a:rPr>
              <a:t>)</a:t>
            </a:r>
          </a:p>
        </p:txBody>
      </p:sp>
      <p:sp>
        <p:nvSpPr>
          <p:cNvPr id="256" name="Rectangle 255"/>
          <p:cNvSpPr/>
          <p:nvPr/>
        </p:nvSpPr>
        <p:spPr>
          <a:xfrm rot="16200000">
            <a:off x="1553511" y="3431051"/>
            <a:ext cx="1159292" cy="246221"/>
          </a:xfrm>
          <a:prstGeom prst="rect">
            <a:avLst/>
          </a:prstGeom>
          <a:solidFill>
            <a:schemeClr val="tx1"/>
          </a:solidFill>
        </p:spPr>
        <p:txBody>
          <a:bodyPr wrap="none">
            <a:spAutoFit/>
          </a:bodyPr>
          <a:lstStyle/>
          <a:p>
            <a:r>
              <a:rPr lang="en-US" sz="1000" b="1" dirty="0">
                <a:solidFill>
                  <a:srgbClr val="FFFFFF"/>
                </a:solidFill>
              </a:rPr>
              <a:t>Intensity (counts)</a:t>
            </a:r>
          </a:p>
        </p:txBody>
      </p:sp>
      <p:sp>
        <p:nvSpPr>
          <p:cNvPr id="257" name="Rectangle 256"/>
          <p:cNvSpPr/>
          <p:nvPr/>
        </p:nvSpPr>
        <p:spPr>
          <a:xfrm>
            <a:off x="2894405" y="6896046"/>
            <a:ext cx="2159566" cy="246221"/>
          </a:xfrm>
          <a:prstGeom prst="rect">
            <a:avLst/>
          </a:prstGeom>
          <a:noFill/>
        </p:spPr>
        <p:txBody>
          <a:bodyPr wrap="none">
            <a:spAutoFit/>
          </a:bodyPr>
          <a:lstStyle/>
          <a:p>
            <a:r>
              <a:rPr lang="en-US" sz="1000" b="1" baseline="30000" dirty="0">
                <a:solidFill>
                  <a:srgbClr val="FFFFFF"/>
                </a:solidFill>
              </a:rPr>
              <a:t>12</a:t>
            </a:r>
            <a:r>
              <a:rPr lang="en-US" sz="1000" b="1" dirty="0">
                <a:solidFill>
                  <a:srgbClr val="FFFFFF"/>
                </a:solidFill>
              </a:rPr>
              <a:t>C</a:t>
            </a:r>
            <a:r>
              <a:rPr lang="en-US" sz="1000" b="1" baseline="30000" dirty="0">
                <a:solidFill>
                  <a:srgbClr val="FFFFFF"/>
                </a:solidFill>
              </a:rPr>
              <a:t>14</a:t>
            </a:r>
            <a:r>
              <a:rPr lang="en-US" sz="1000" b="1" dirty="0">
                <a:solidFill>
                  <a:srgbClr val="FFFFFF"/>
                </a:solidFill>
              </a:rPr>
              <a:t>N</a:t>
            </a:r>
            <a:r>
              <a:rPr lang="en-US" sz="1000" b="1" baseline="30000" dirty="0">
                <a:solidFill>
                  <a:srgbClr val="FFFFFF"/>
                </a:solidFill>
              </a:rPr>
              <a:t>-</a:t>
            </a:r>
            <a:r>
              <a:rPr lang="en-US" sz="1000" b="1" dirty="0">
                <a:solidFill>
                  <a:srgbClr val="FFFFFF"/>
                </a:solidFill>
              </a:rPr>
              <a:t>/</a:t>
            </a:r>
            <a:r>
              <a:rPr lang="en-US" sz="1000" b="1" baseline="30000" dirty="0">
                <a:solidFill>
                  <a:srgbClr val="FFFFFF"/>
                </a:solidFill>
              </a:rPr>
              <a:t>12</a:t>
            </a:r>
            <a:r>
              <a:rPr lang="en-US" sz="1000" b="1" dirty="0">
                <a:solidFill>
                  <a:srgbClr val="FFFFFF"/>
                </a:solidFill>
              </a:rPr>
              <a:t>C</a:t>
            </a:r>
            <a:r>
              <a:rPr lang="en-US" sz="1000" b="1" baseline="30000" dirty="0">
                <a:solidFill>
                  <a:srgbClr val="FFFFFF"/>
                </a:solidFill>
              </a:rPr>
              <a:t>-</a:t>
            </a:r>
            <a:r>
              <a:rPr lang="en-US" sz="1000" b="1" dirty="0">
                <a:solidFill>
                  <a:srgbClr val="FFFFFF"/>
                </a:solidFill>
              </a:rPr>
              <a:t> (secondary ion ratio)</a:t>
            </a:r>
          </a:p>
        </p:txBody>
      </p:sp>
      <p:sp>
        <p:nvSpPr>
          <p:cNvPr id="258" name="Rectangle 257"/>
          <p:cNvSpPr/>
          <p:nvPr/>
        </p:nvSpPr>
        <p:spPr>
          <a:xfrm rot="16200000">
            <a:off x="4549391" y="3464368"/>
            <a:ext cx="1402948" cy="246221"/>
          </a:xfrm>
          <a:prstGeom prst="rect">
            <a:avLst/>
          </a:prstGeom>
          <a:noFill/>
        </p:spPr>
        <p:txBody>
          <a:bodyPr wrap="none">
            <a:spAutoFit/>
          </a:bodyPr>
          <a:lstStyle/>
          <a:p>
            <a:r>
              <a:rPr lang="en-US" sz="1000" b="1" dirty="0">
                <a:solidFill>
                  <a:srgbClr val="FFFFFF"/>
                </a:solidFill>
              </a:rPr>
              <a:t>Intensity (pixel counts)</a:t>
            </a:r>
          </a:p>
        </p:txBody>
      </p:sp>
      <p:sp>
        <p:nvSpPr>
          <p:cNvPr id="104" name="Rectangle 103"/>
          <p:cNvSpPr/>
          <p:nvPr/>
        </p:nvSpPr>
        <p:spPr>
          <a:xfrm>
            <a:off x="2280611" y="4540976"/>
            <a:ext cx="2441882" cy="246221"/>
          </a:xfrm>
          <a:prstGeom prst="rect">
            <a:avLst/>
          </a:prstGeom>
        </p:spPr>
        <p:txBody>
          <a:bodyPr wrap="none">
            <a:spAutoFit/>
          </a:bodyPr>
          <a:lstStyle/>
          <a:p>
            <a:r>
              <a:rPr lang="en-US" sz="1000" b="1" dirty="0">
                <a:solidFill>
                  <a:srgbClr val="FFFFFF"/>
                </a:solidFill>
              </a:rPr>
              <a:t>Approximate STXM </a:t>
            </a:r>
            <a:r>
              <a:rPr lang="en-US" sz="1000" b="1" dirty="0" err="1">
                <a:solidFill>
                  <a:srgbClr val="FFFFFF"/>
                </a:solidFill>
              </a:rPr>
              <a:t>linescan</a:t>
            </a:r>
            <a:r>
              <a:rPr lang="en-US" sz="1000" b="1" dirty="0">
                <a:solidFill>
                  <a:srgbClr val="FFFFFF"/>
                </a:solidFill>
              </a:rPr>
              <a:t> position (</a:t>
            </a:r>
            <a:r>
              <a:rPr lang="en-US" sz="1000" b="1" dirty="0">
                <a:solidFill>
                  <a:srgbClr val="FFFFFF"/>
                </a:solidFill>
                <a:latin typeface="Symbol" charset="2"/>
                <a:cs typeface="Symbol" charset="2"/>
              </a:rPr>
              <a:t>m</a:t>
            </a:r>
            <a:r>
              <a:rPr lang="en-US" sz="1000" b="1" dirty="0">
                <a:solidFill>
                  <a:srgbClr val="FFFFFF"/>
                </a:solidFill>
              </a:rPr>
              <a:t>m)</a:t>
            </a:r>
          </a:p>
        </p:txBody>
      </p:sp>
    </p:spTree>
    <p:extLst>
      <p:ext uri="{BB962C8B-B14F-4D97-AF65-F5344CB8AC3E}">
        <p14:creationId xmlns:p14="http://schemas.microsoft.com/office/powerpoint/2010/main" val="34697517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 Box 2"/>
          <p:cNvSpPr txBox="1">
            <a:spLocks noChangeArrowheads="1"/>
          </p:cNvSpPr>
          <p:nvPr/>
        </p:nvSpPr>
        <p:spPr bwMode="auto">
          <a:xfrm>
            <a:off x="358775" y="152400"/>
            <a:ext cx="64992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spcBef>
                <a:spcPct val="50000"/>
              </a:spcBef>
            </a:pPr>
            <a:r>
              <a:rPr lang="en-US" u="sng" dirty="0"/>
              <a:t>Figure S4 – Papineau et al. (</a:t>
            </a:r>
            <a:r>
              <a:rPr lang="is-IS" u="sng" dirty="0"/>
              <a:t>2018</a:t>
            </a:r>
            <a:r>
              <a:rPr lang="en-US" u="sng" dirty="0"/>
              <a:t>)</a:t>
            </a:r>
          </a:p>
        </p:txBody>
      </p:sp>
      <p:sp>
        <p:nvSpPr>
          <p:cNvPr id="86" name="Rectangle 85"/>
          <p:cNvSpPr>
            <a:spLocks noChangeArrowheads="1"/>
          </p:cNvSpPr>
          <p:nvPr/>
        </p:nvSpPr>
        <p:spPr bwMode="auto">
          <a:xfrm>
            <a:off x="1614948" y="5025861"/>
            <a:ext cx="4213956"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just">
              <a:spcBef>
                <a:spcPct val="50000"/>
              </a:spcBef>
            </a:pPr>
            <a:r>
              <a:rPr lang="en-US" sz="1000" dirty="0"/>
              <a:t>Figure S4: </a:t>
            </a:r>
            <a:r>
              <a:rPr lang="en-US" sz="1000" b="0" dirty="0"/>
              <a:t>Additional STXM data of the </a:t>
            </a:r>
            <a:r>
              <a:rPr lang="en-US" sz="1000" b="0" dirty="0" err="1"/>
              <a:t>analysed</a:t>
            </a:r>
            <a:r>
              <a:rPr lang="en-US" sz="1000" b="0" dirty="0"/>
              <a:t> target. (a) A rounded filament of graphitic carbon in apatite at the C-edge. (b) Nanometric domains of a graphitic carbon filament with variable absorption at 285.0 eV and the location of the line scan used for calibration along with (c) the same frame at 424.5 eV showing the ammoniated phyllosilicate. (e-f) Spectrum and line scan shown of the red line shown in (b).</a:t>
            </a:r>
            <a:r>
              <a:rPr lang="en-US" sz="1000" b="0" i="1" dirty="0"/>
              <a:t> </a:t>
            </a:r>
            <a:r>
              <a:rPr lang="en-US" sz="1000" b="0" dirty="0"/>
              <a:t>(g) O-XANES spectra for apatite, phyllosilicate, and graphitic carbon, all on the same scale, showing the presence of trace O in graphitic carbon.</a:t>
            </a:r>
          </a:p>
        </p:txBody>
      </p:sp>
      <p:pic>
        <p:nvPicPr>
          <p:cNvPr id="87" name="Picture 86" descr="Screen Shot 2016-06-27 at 14.30.22.png"/>
          <p:cNvPicPr>
            <a:picLocks noChangeAspect="1"/>
          </p:cNvPicPr>
          <p:nvPr/>
        </p:nvPicPr>
        <p:blipFill rotWithShape="1">
          <a:blip r:embed="rId2">
            <a:extLst>
              <a:ext uri="{28A0092B-C50C-407E-A947-70E740481C1C}">
                <a14:useLocalDpi xmlns:a14="http://schemas.microsoft.com/office/drawing/2010/main" val="0"/>
              </a:ext>
            </a:extLst>
          </a:blip>
          <a:srcRect l="13595" t="5430" r="13177"/>
          <a:stretch/>
        </p:blipFill>
        <p:spPr>
          <a:xfrm>
            <a:off x="1905000" y="2286000"/>
            <a:ext cx="1911973" cy="1713099"/>
          </a:xfrm>
          <a:prstGeom prst="rect">
            <a:avLst/>
          </a:prstGeom>
        </p:spPr>
      </p:pic>
      <p:pic>
        <p:nvPicPr>
          <p:cNvPr id="88" name="Picture 9" descr="532_091015081"/>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8881" t="60746" r="666" b="4641"/>
          <a:stretch/>
        </p:blipFill>
        <p:spPr bwMode="auto">
          <a:xfrm>
            <a:off x="1801962" y="4013562"/>
            <a:ext cx="2015011" cy="8285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 name="TextBox 88"/>
          <p:cNvSpPr txBox="1"/>
          <p:nvPr/>
        </p:nvSpPr>
        <p:spPr>
          <a:xfrm rot="16200000">
            <a:off x="1338903" y="4189178"/>
            <a:ext cx="849049" cy="215444"/>
          </a:xfrm>
          <a:prstGeom prst="rect">
            <a:avLst/>
          </a:prstGeom>
          <a:noFill/>
        </p:spPr>
        <p:txBody>
          <a:bodyPr wrap="square" rtlCol="0">
            <a:spAutoFit/>
          </a:bodyPr>
          <a:lstStyle/>
          <a:p>
            <a:pPr algn="ctr"/>
            <a:r>
              <a:rPr lang="en-US" sz="800" b="1" dirty="0"/>
              <a:t>distance (</a:t>
            </a:r>
            <a:r>
              <a:rPr lang="en-US" sz="800" b="1" dirty="0">
                <a:latin typeface="Symbol" charset="2"/>
                <a:cs typeface="Symbol" charset="2"/>
              </a:rPr>
              <a:t>m</a:t>
            </a:r>
            <a:r>
              <a:rPr lang="en-US" sz="800" b="1" dirty="0"/>
              <a:t>m)</a:t>
            </a:r>
          </a:p>
        </p:txBody>
      </p:sp>
      <p:sp>
        <p:nvSpPr>
          <p:cNvPr id="90" name="TextBox 89"/>
          <p:cNvSpPr txBox="1"/>
          <p:nvPr/>
        </p:nvSpPr>
        <p:spPr>
          <a:xfrm>
            <a:off x="2308503" y="4779943"/>
            <a:ext cx="1057620" cy="246221"/>
          </a:xfrm>
          <a:prstGeom prst="rect">
            <a:avLst/>
          </a:prstGeom>
          <a:noFill/>
        </p:spPr>
        <p:txBody>
          <a:bodyPr wrap="square" rtlCol="0">
            <a:spAutoFit/>
          </a:bodyPr>
          <a:lstStyle/>
          <a:p>
            <a:pPr algn="ctr"/>
            <a:r>
              <a:rPr lang="en-US" sz="1000" b="1" dirty="0"/>
              <a:t>Energy (</a:t>
            </a:r>
            <a:r>
              <a:rPr lang="en-US" sz="1000" b="1" dirty="0" err="1"/>
              <a:t>eV</a:t>
            </a:r>
            <a:r>
              <a:rPr lang="en-US" sz="1000" b="1" dirty="0"/>
              <a:t>)</a:t>
            </a:r>
          </a:p>
        </p:txBody>
      </p:sp>
      <p:sp>
        <p:nvSpPr>
          <p:cNvPr id="91" name="TextBox 90"/>
          <p:cNvSpPr txBox="1"/>
          <p:nvPr/>
        </p:nvSpPr>
        <p:spPr>
          <a:xfrm rot="16200000">
            <a:off x="1253422" y="2905880"/>
            <a:ext cx="1120702" cy="215444"/>
          </a:xfrm>
          <a:prstGeom prst="rect">
            <a:avLst/>
          </a:prstGeom>
          <a:noFill/>
        </p:spPr>
        <p:txBody>
          <a:bodyPr wrap="square" rtlCol="0">
            <a:spAutoFit/>
          </a:bodyPr>
          <a:lstStyle/>
          <a:p>
            <a:pPr algn="ctr"/>
            <a:r>
              <a:rPr lang="en-US" sz="800" b="1" dirty="0"/>
              <a:t>optical density</a:t>
            </a:r>
          </a:p>
        </p:txBody>
      </p:sp>
      <p:sp>
        <p:nvSpPr>
          <p:cNvPr id="92" name="TextBox 108"/>
          <p:cNvSpPr txBox="1">
            <a:spLocks noChangeArrowheads="1"/>
          </p:cNvSpPr>
          <p:nvPr/>
        </p:nvSpPr>
        <p:spPr bwMode="auto">
          <a:xfrm>
            <a:off x="1621547" y="2176250"/>
            <a:ext cx="33419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200" dirty="0"/>
              <a:t>e)</a:t>
            </a:r>
          </a:p>
        </p:txBody>
      </p:sp>
      <p:sp>
        <p:nvSpPr>
          <p:cNvPr id="94" name="Rectangle 93"/>
          <p:cNvSpPr/>
          <p:nvPr/>
        </p:nvSpPr>
        <p:spPr>
          <a:xfrm>
            <a:off x="3366123" y="2286001"/>
            <a:ext cx="502793" cy="642627"/>
          </a:xfrm>
          <a:prstGeom prst="rect">
            <a:avLst/>
          </a:prstGeom>
          <a:solidFill>
            <a:srgbClr val="FFFFFF"/>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Rectangle 94"/>
          <p:cNvSpPr/>
          <p:nvPr/>
        </p:nvSpPr>
        <p:spPr>
          <a:xfrm>
            <a:off x="1683203" y="2236815"/>
            <a:ext cx="2133770" cy="2802213"/>
          </a:xfrm>
          <a:prstGeom prst="rect">
            <a:avLst/>
          </a:prstGeom>
          <a:noFill/>
          <a:ln w="63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Rectangle 95"/>
          <p:cNvSpPr/>
          <p:nvPr/>
        </p:nvSpPr>
        <p:spPr>
          <a:xfrm>
            <a:off x="1911128" y="2236815"/>
            <a:ext cx="1905845" cy="2482491"/>
          </a:xfrm>
          <a:prstGeom prst="rect">
            <a:avLst/>
          </a:prstGeom>
          <a:noFill/>
          <a:ln w="63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Rectangle 96"/>
          <p:cNvSpPr/>
          <p:nvPr/>
        </p:nvSpPr>
        <p:spPr>
          <a:xfrm>
            <a:off x="2474368" y="2561316"/>
            <a:ext cx="1284819" cy="315984"/>
          </a:xfrm>
          <a:prstGeom prst="rect">
            <a:avLst/>
          </a:prstGeom>
        </p:spPr>
        <p:txBody>
          <a:bodyPr wrap="square">
            <a:spAutoFit/>
          </a:bodyPr>
          <a:lstStyle/>
          <a:p>
            <a:pPr>
              <a:lnSpc>
                <a:spcPct val="90000"/>
              </a:lnSpc>
            </a:pPr>
            <a:r>
              <a:rPr lang="pt-BR" sz="800" b="1" dirty="0"/>
              <a:t>N/C = 0.033 ± 0.019 </a:t>
            </a:r>
          </a:p>
          <a:p>
            <a:pPr>
              <a:lnSpc>
                <a:spcPct val="90000"/>
              </a:lnSpc>
            </a:pPr>
            <a:r>
              <a:rPr lang="pt-BR" sz="800" b="1" dirty="0"/>
              <a:t>O/C = 0.051 ± 0.021</a:t>
            </a:r>
          </a:p>
        </p:txBody>
      </p:sp>
      <p:sp>
        <p:nvSpPr>
          <p:cNvPr id="104" name="TextBox 110"/>
          <p:cNvSpPr txBox="1">
            <a:spLocks noChangeArrowheads="1"/>
          </p:cNvSpPr>
          <p:nvPr/>
        </p:nvSpPr>
        <p:spPr bwMode="auto">
          <a:xfrm flipH="1">
            <a:off x="2659451" y="1600267"/>
            <a:ext cx="35159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200" dirty="0">
                <a:solidFill>
                  <a:srgbClr val="FFFFFF"/>
                </a:solidFill>
              </a:rPr>
              <a:t>g)</a:t>
            </a:r>
          </a:p>
        </p:txBody>
      </p:sp>
      <p:grpSp>
        <p:nvGrpSpPr>
          <p:cNvPr id="175" name="Group 174"/>
          <p:cNvGrpSpPr/>
          <p:nvPr/>
        </p:nvGrpSpPr>
        <p:grpSpPr>
          <a:xfrm>
            <a:off x="1529314" y="760464"/>
            <a:ext cx="4459746" cy="1464611"/>
            <a:chOff x="2897986" y="897589"/>
            <a:chExt cx="4459746" cy="1464611"/>
          </a:xfrm>
        </p:grpSpPr>
        <p:grpSp>
          <p:nvGrpSpPr>
            <p:cNvPr id="174" name="Group 173"/>
            <p:cNvGrpSpPr>
              <a:grpSpLocks noChangeAspect="1"/>
            </p:cNvGrpSpPr>
            <p:nvPr/>
          </p:nvGrpSpPr>
          <p:grpSpPr>
            <a:xfrm>
              <a:off x="4320549" y="897589"/>
              <a:ext cx="3037183" cy="1464611"/>
              <a:chOff x="4368147" y="917319"/>
              <a:chExt cx="2211695" cy="1066539"/>
            </a:xfrm>
          </p:grpSpPr>
          <p:sp>
            <p:nvSpPr>
              <p:cNvPr id="99" name="TextBox 115"/>
              <p:cNvSpPr txBox="1">
                <a:spLocks noChangeArrowheads="1"/>
              </p:cNvSpPr>
              <p:nvPr/>
            </p:nvSpPr>
            <p:spPr bwMode="auto">
              <a:xfrm>
                <a:off x="5181246" y="1603334"/>
                <a:ext cx="334225"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000"/>
                  <a:t>b)</a:t>
                </a:r>
              </a:p>
            </p:txBody>
          </p:sp>
          <p:pic>
            <p:nvPicPr>
              <p:cNvPr id="100" name="Picture 16" descr="532_091016023_424p5eV"/>
              <p:cNvPicPr>
                <a:picLocks noChangeAspect="1" noChangeArrowheads="1"/>
              </p:cNvPicPr>
              <p:nvPr/>
            </p:nvPicPr>
            <p:blipFill rotWithShape="1">
              <a:blip r:embed="rId4">
                <a:extLst>
                  <a:ext uri="{28A0092B-C50C-407E-A947-70E740481C1C}">
                    <a14:useLocalDpi xmlns:a14="http://schemas.microsoft.com/office/drawing/2010/main" val="0"/>
                  </a:ext>
                </a:extLst>
              </a:blip>
              <a:srcRect b="17726"/>
              <a:stretch/>
            </p:blipFill>
            <p:spPr bwMode="auto">
              <a:xfrm flipH="1">
                <a:off x="5448973" y="971199"/>
                <a:ext cx="996268" cy="978058"/>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101" name="Picture 25" descr="532_091015077_image"/>
              <p:cNvPicPr>
                <a:picLocks noChangeAspect="1" noChangeArrowheads="1"/>
              </p:cNvPicPr>
              <p:nvPr/>
            </p:nvPicPr>
            <p:blipFill rotWithShape="1">
              <a:blip r:embed="rId5">
                <a:extLst>
                  <a:ext uri="{28A0092B-C50C-407E-A947-70E740481C1C}">
                    <a14:useLocalDpi xmlns:a14="http://schemas.microsoft.com/office/drawing/2010/main" val="0"/>
                  </a:ext>
                </a:extLst>
              </a:blip>
              <a:srcRect l="15147" t="6703" r="3912" b="10206"/>
              <a:stretch/>
            </p:blipFill>
            <p:spPr bwMode="auto">
              <a:xfrm flipH="1">
                <a:off x="4451349" y="971199"/>
                <a:ext cx="952358" cy="978058"/>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06" name="Rectangle 105"/>
              <p:cNvSpPr/>
              <p:nvPr/>
            </p:nvSpPr>
            <p:spPr>
              <a:xfrm flipH="1">
                <a:off x="5039088" y="1815318"/>
                <a:ext cx="362789" cy="1339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TextBox 106"/>
              <p:cNvSpPr txBox="1"/>
              <p:nvPr/>
            </p:nvSpPr>
            <p:spPr>
              <a:xfrm>
                <a:off x="4969239" y="1768414"/>
                <a:ext cx="538121" cy="215444"/>
              </a:xfrm>
              <a:prstGeom prst="rect">
                <a:avLst/>
              </a:prstGeom>
              <a:noFill/>
            </p:spPr>
            <p:txBody>
              <a:bodyPr wrap="square" rtlCol="0">
                <a:spAutoFit/>
              </a:bodyPr>
              <a:lstStyle/>
              <a:p>
                <a:pPr algn="ctr"/>
                <a:r>
                  <a:rPr lang="en-US" sz="800" b="1" dirty="0"/>
                  <a:t>500 nm</a:t>
                </a:r>
              </a:p>
            </p:txBody>
          </p:sp>
          <p:sp>
            <p:nvSpPr>
              <p:cNvPr id="108" name="Rectangle 107"/>
              <p:cNvSpPr/>
              <p:nvPr/>
            </p:nvSpPr>
            <p:spPr>
              <a:xfrm flipH="1">
                <a:off x="6066983" y="1803719"/>
                <a:ext cx="375402" cy="1323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9" name="Straight Connector 108"/>
              <p:cNvCxnSpPr/>
              <p:nvPr/>
            </p:nvCxnSpPr>
            <p:spPr>
              <a:xfrm flipH="1" flipV="1">
                <a:off x="6162243" y="1916926"/>
                <a:ext cx="177818" cy="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0" name="TextBox 109"/>
              <p:cNvSpPr txBox="1"/>
              <p:nvPr/>
            </p:nvSpPr>
            <p:spPr>
              <a:xfrm>
                <a:off x="5923144" y="1761901"/>
                <a:ext cx="656698" cy="215444"/>
              </a:xfrm>
              <a:prstGeom prst="rect">
                <a:avLst/>
              </a:prstGeom>
              <a:noFill/>
            </p:spPr>
            <p:txBody>
              <a:bodyPr wrap="square" rtlCol="0">
                <a:spAutoFit/>
              </a:bodyPr>
              <a:lstStyle/>
              <a:p>
                <a:pPr algn="ctr"/>
                <a:r>
                  <a:rPr lang="en-US" sz="800" b="1" dirty="0"/>
                  <a:t>800 nm</a:t>
                </a:r>
              </a:p>
            </p:txBody>
          </p:sp>
          <p:sp>
            <p:nvSpPr>
              <p:cNvPr id="111" name="TextBox 110"/>
              <p:cNvSpPr txBox="1"/>
              <p:nvPr/>
            </p:nvSpPr>
            <p:spPr>
              <a:xfrm>
                <a:off x="4616063" y="932310"/>
                <a:ext cx="656698" cy="156888"/>
              </a:xfrm>
              <a:prstGeom prst="rect">
                <a:avLst/>
              </a:prstGeom>
              <a:noFill/>
            </p:spPr>
            <p:txBody>
              <a:bodyPr wrap="square" rtlCol="0">
                <a:spAutoFit/>
              </a:bodyPr>
              <a:lstStyle/>
              <a:p>
                <a:pPr algn="ctr"/>
                <a:r>
                  <a:rPr lang="en-US" sz="800" b="1" dirty="0">
                    <a:solidFill>
                      <a:srgbClr val="FFFFFF"/>
                    </a:solidFill>
                  </a:rPr>
                  <a:t>285.3 eV</a:t>
                </a:r>
              </a:p>
            </p:txBody>
          </p:sp>
          <p:cxnSp>
            <p:nvCxnSpPr>
              <p:cNvPr id="112" name="Straight Connector 111"/>
              <p:cNvCxnSpPr/>
              <p:nvPr/>
            </p:nvCxnSpPr>
            <p:spPr>
              <a:xfrm>
                <a:off x="5148793" y="1932281"/>
                <a:ext cx="13017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3" name="TextBox 112"/>
              <p:cNvSpPr txBox="1"/>
              <p:nvPr/>
            </p:nvSpPr>
            <p:spPr>
              <a:xfrm>
                <a:off x="5673667" y="923620"/>
                <a:ext cx="656698" cy="215444"/>
              </a:xfrm>
              <a:prstGeom prst="rect">
                <a:avLst/>
              </a:prstGeom>
              <a:noFill/>
            </p:spPr>
            <p:txBody>
              <a:bodyPr wrap="square" rtlCol="0">
                <a:spAutoFit/>
              </a:bodyPr>
              <a:lstStyle/>
              <a:p>
                <a:pPr algn="ctr"/>
                <a:r>
                  <a:rPr lang="en-US" sz="800" b="1" dirty="0">
                    <a:solidFill>
                      <a:srgbClr val="FFFFFF"/>
                    </a:solidFill>
                  </a:rPr>
                  <a:t>424.5 </a:t>
                </a:r>
                <a:r>
                  <a:rPr lang="en-US" sz="800" b="1" dirty="0" err="1">
                    <a:solidFill>
                      <a:srgbClr val="FFFFFF"/>
                    </a:solidFill>
                  </a:rPr>
                  <a:t>eV</a:t>
                </a:r>
                <a:endParaRPr lang="en-US" sz="800" b="1" dirty="0">
                  <a:solidFill>
                    <a:srgbClr val="FFFFFF"/>
                  </a:solidFill>
                </a:endParaRPr>
              </a:p>
            </p:txBody>
          </p:sp>
          <p:sp>
            <p:nvSpPr>
              <p:cNvPr id="122" name="TextBox 109"/>
              <p:cNvSpPr txBox="1">
                <a:spLocks noChangeArrowheads="1"/>
              </p:cNvSpPr>
              <p:nvPr/>
            </p:nvSpPr>
            <p:spPr bwMode="auto">
              <a:xfrm>
                <a:off x="4368147" y="925786"/>
                <a:ext cx="334193" cy="201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200" dirty="0">
                    <a:solidFill>
                      <a:schemeClr val="bg1"/>
                    </a:solidFill>
                  </a:rPr>
                  <a:t>b)</a:t>
                </a:r>
              </a:p>
            </p:txBody>
          </p:sp>
          <p:sp>
            <p:nvSpPr>
              <p:cNvPr id="123" name="TextBox 109"/>
              <p:cNvSpPr txBox="1">
                <a:spLocks noChangeArrowheads="1"/>
              </p:cNvSpPr>
              <p:nvPr/>
            </p:nvSpPr>
            <p:spPr bwMode="auto">
              <a:xfrm>
                <a:off x="5359915" y="917319"/>
                <a:ext cx="334193" cy="201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200" dirty="0">
                    <a:solidFill>
                      <a:schemeClr val="bg1"/>
                    </a:solidFill>
                  </a:rPr>
                  <a:t>c)</a:t>
                </a:r>
              </a:p>
            </p:txBody>
          </p:sp>
          <p:cxnSp>
            <p:nvCxnSpPr>
              <p:cNvPr id="124" name="Straight Connector 123"/>
              <p:cNvCxnSpPr>
                <a:cxnSpLocks/>
              </p:cNvCxnSpPr>
              <p:nvPr/>
            </p:nvCxnSpPr>
            <p:spPr>
              <a:xfrm flipH="1">
                <a:off x="4513519" y="1685869"/>
                <a:ext cx="812454" cy="0"/>
              </a:xfrm>
              <a:prstGeom prst="line">
                <a:avLst/>
              </a:prstGeom>
              <a:ln>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sp>
          <p:nvSpPr>
            <p:cNvPr id="125" name="TextBox 114"/>
            <p:cNvSpPr txBox="1">
              <a:spLocks noChangeArrowheads="1"/>
            </p:cNvSpPr>
            <p:nvPr/>
          </p:nvSpPr>
          <p:spPr bwMode="auto">
            <a:xfrm>
              <a:off x="3284459" y="1624323"/>
              <a:ext cx="334225"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000"/>
                <a:t>a)</a:t>
              </a:r>
            </a:p>
          </p:txBody>
        </p:sp>
        <p:pic>
          <p:nvPicPr>
            <p:cNvPr id="126" name="Picture 33" descr="532_091016098_image_285p3ev"/>
            <p:cNvPicPr>
              <a:picLocks noChangeAspect="1" noChangeArrowheads="1"/>
            </p:cNvPicPr>
            <p:nvPr/>
          </p:nvPicPr>
          <p:blipFill rotWithShape="1">
            <a:blip r:embed="rId6">
              <a:extLst>
                <a:ext uri="{28A0092B-C50C-407E-A947-70E740481C1C}">
                  <a14:useLocalDpi xmlns:a14="http://schemas.microsoft.com/office/drawing/2010/main" val="0"/>
                </a:ext>
              </a:extLst>
            </a:blip>
            <a:srcRect b="14924"/>
            <a:stretch/>
          </p:blipFill>
          <p:spPr bwMode="auto">
            <a:xfrm flipH="1">
              <a:off x="3032300" y="973446"/>
              <a:ext cx="1360090" cy="1349268"/>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27" name="Rectangle 126"/>
            <p:cNvSpPr/>
            <p:nvPr/>
          </p:nvSpPr>
          <p:spPr>
            <a:xfrm flipH="1">
              <a:off x="3032300" y="2158688"/>
              <a:ext cx="384016" cy="16464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8" name="Straight Connector 127"/>
            <p:cNvCxnSpPr/>
            <p:nvPr/>
          </p:nvCxnSpPr>
          <p:spPr>
            <a:xfrm flipH="1">
              <a:off x="3081873" y="2300489"/>
              <a:ext cx="28487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9" name="TextBox 128"/>
            <p:cNvSpPr txBox="1"/>
            <p:nvPr/>
          </p:nvSpPr>
          <p:spPr>
            <a:xfrm>
              <a:off x="2897986" y="2124448"/>
              <a:ext cx="656698" cy="215444"/>
            </a:xfrm>
            <a:prstGeom prst="rect">
              <a:avLst/>
            </a:prstGeom>
            <a:noFill/>
          </p:spPr>
          <p:txBody>
            <a:bodyPr wrap="square" rtlCol="0">
              <a:spAutoFit/>
            </a:bodyPr>
            <a:lstStyle/>
            <a:p>
              <a:pPr algn="ctr"/>
              <a:r>
                <a:rPr lang="en-US" sz="800" b="1" dirty="0"/>
                <a:t>800 nm</a:t>
              </a:r>
            </a:p>
          </p:txBody>
        </p:sp>
        <p:sp>
          <p:nvSpPr>
            <p:cNvPr id="130" name="TextBox 129"/>
            <p:cNvSpPr txBox="1"/>
            <p:nvPr/>
          </p:nvSpPr>
          <p:spPr>
            <a:xfrm>
              <a:off x="3387463" y="909855"/>
              <a:ext cx="656698" cy="215444"/>
            </a:xfrm>
            <a:prstGeom prst="rect">
              <a:avLst/>
            </a:prstGeom>
            <a:noFill/>
          </p:spPr>
          <p:txBody>
            <a:bodyPr wrap="square" rtlCol="0">
              <a:spAutoFit/>
            </a:bodyPr>
            <a:lstStyle/>
            <a:p>
              <a:pPr algn="ctr"/>
              <a:r>
                <a:rPr lang="en-US" sz="800" b="1" dirty="0">
                  <a:solidFill>
                    <a:srgbClr val="FFFFFF"/>
                  </a:solidFill>
                </a:rPr>
                <a:t>285.3 </a:t>
              </a:r>
              <a:r>
                <a:rPr lang="en-US" sz="800" b="1" dirty="0" err="1">
                  <a:solidFill>
                    <a:srgbClr val="FFFFFF"/>
                  </a:solidFill>
                </a:rPr>
                <a:t>eV</a:t>
              </a:r>
              <a:endParaRPr lang="en-US" sz="800" b="1" dirty="0">
                <a:solidFill>
                  <a:srgbClr val="FFFFFF"/>
                </a:solidFill>
              </a:endParaRPr>
            </a:p>
          </p:txBody>
        </p:sp>
        <p:sp>
          <p:nvSpPr>
            <p:cNvPr id="131" name="TextBox 108"/>
            <p:cNvSpPr txBox="1">
              <a:spLocks noChangeArrowheads="1"/>
            </p:cNvSpPr>
            <p:nvPr/>
          </p:nvSpPr>
          <p:spPr bwMode="auto">
            <a:xfrm>
              <a:off x="2944362" y="917792"/>
              <a:ext cx="33419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200" dirty="0">
                  <a:solidFill>
                    <a:schemeClr val="bg1"/>
                  </a:solidFill>
                </a:rPr>
                <a:t>a)</a:t>
              </a:r>
            </a:p>
          </p:txBody>
        </p:sp>
      </p:grpSp>
      <p:pic>
        <p:nvPicPr>
          <p:cNvPr id="132" name="Picture 19" descr="532_091016025_oxanes"/>
          <p:cNvPicPr>
            <a:picLocks noChangeAspect="1" noChangeArrowheads="1"/>
          </p:cNvPicPr>
          <p:nvPr/>
        </p:nvPicPr>
        <p:blipFill rotWithShape="1">
          <a:blip r:embed="rId7">
            <a:extLst>
              <a:ext uri="{28A0092B-C50C-407E-A947-70E740481C1C}">
                <a14:useLocalDpi xmlns:a14="http://schemas.microsoft.com/office/drawing/2010/main" val="0"/>
              </a:ext>
            </a:extLst>
          </a:blip>
          <a:srcRect l="13448" t="6601" r="5599" b="6757"/>
          <a:stretch/>
        </p:blipFill>
        <p:spPr bwMode="auto">
          <a:xfrm>
            <a:off x="3926237" y="2723696"/>
            <a:ext cx="1701228" cy="20364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4" name="TextBox 4"/>
          <p:cNvSpPr txBox="1">
            <a:spLocks noChangeArrowheads="1"/>
          </p:cNvSpPr>
          <p:nvPr/>
        </p:nvSpPr>
        <p:spPr bwMode="auto">
          <a:xfrm rot="-3370032">
            <a:off x="4280195" y="2285719"/>
            <a:ext cx="648679"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800" dirty="0"/>
              <a:t>538.9 </a:t>
            </a:r>
            <a:r>
              <a:rPr lang="en-US" sz="800" dirty="0" err="1"/>
              <a:t>eV</a:t>
            </a:r>
            <a:endParaRPr lang="en-US" sz="800" dirty="0"/>
          </a:p>
        </p:txBody>
      </p:sp>
      <p:sp>
        <p:nvSpPr>
          <p:cNvPr id="135" name="TextBox 134"/>
          <p:cNvSpPr txBox="1">
            <a:spLocks noChangeArrowheads="1"/>
          </p:cNvSpPr>
          <p:nvPr/>
        </p:nvSpPr>
        <p:spPr bwMode="auto">
          <a:xfrm rot="-3370032">
            <a:off x="3906845" y="2303413"/>
            <a:ext cx="648679"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800" dirty="0"/>
              <a:t>531.7 </a:t>
            </a:r>
            <a:r>
              <a:rPr lang="en-US" sz="800" dirty="0" err="1"/>
              <a:t>eV</a:t>
            </a:r>
            <a:endParaRPr lang="en-US" sz="800" dirty="0"/>
          </a:p>
        </p:txBody>
      </p:sp>
      <p:sp>
        <p:nvSpPr>
          <p:cNvPr id="139" name="Rectangle 65"/>
          <p:cNvSpPr>
            <a:spLocks noChangeArrowheads="1"/>
          </p:cNvSpPr>
          <p:nvPr/>
        </p:nvSpPr>
        <p:spPr bwMode="auto">
          <a:xfrm>
            <a:off x="3867921" y="2233202"/>
            <a:ext cx="1944169" cy="2805827"/>
          </a:xfrm>
          <a:prstGeom prst="rect">
            <a:avLst/>
          </a:prstGeom>
          <a:noFill/>
          <a:ln w="952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0" name="TextBox 97"/>
          <p:cNvSpPr txBox="1">
            <a:spLocks noChangeArrowheads="1"/>
          </p:cNvSpPr>
          <p:nvPr/>
        </p:nvSpPr>
        <p:spPr bwMode="auto">
          <a:xfrm>
            <a:off x="4230351" y="4792781"/>
            <a:ext cx="990695" cy="246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000"/>
              <a:t>Energy (eV)</a:t>
            </a:r>
          </a:p>
        </p:txBody>
      </p:sp>
      <p:sp>
        <p:nvSpPr>
          <p:cNvPr id="141" name="TextBox 98"/>
          <p:cNvSpPr txBox="1">
            <a:spLocks noChangeArrowheads="1"/>
          </p:cNvSpPr>
          <p:nvPr/>
        </p:nvSpPr>
        <p:spPr bwMode="auto">
          <a:xfrm>
            <a:off x="3893769" y="4689740"/>
            <a:ext cx="560124" cy="2154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800"/>
              <a:t>530</a:t>
            </a:r>
          </a:p>
        </p:txBody>
      </p:sp>
      <p:sp>
        <p:nvSpPr>
          <p:cNvPr id="142" name="TextBox 100"/>
          <p:cNvSpPr txBox="1">
            <a:spLocks noChangeArrowheads="1"/>
          </p:cNvSpPr>
          <p:nvPr/>
        </p:nvSpPr>
        <p:spPr bwMode="auto">
          <a:xfrm>
            <a:off x="4201774" y="4688257"/>
            <a:ext cx="560124" cy="2154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800"/>
              <a:t>540</a:t>
            </a:r>
          </a:p>
        </p:txBody>
      </p:sp>
      <p:sp>
        <p:nvSpPr>
          <p:cNvPr id="143" name="TextBox 101"/>
          <p:cNvSpPr txBox="1">
            <a:spLocks noChangeArrowheads="1"/>
          </p:cNvSpPr>
          <p:nvPr/>
        </p:nvSpPr>
        <p:spPr bwMode="auto">
          <a:xfrm>
            <a:off x="4495807" y="4689740"/>
            <a:ext cx="560124" cy="2154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800"/>
              <a:t>550</a:t>
            </a:r>
          </a:p>
        </p:txBody>
      </p:sp>
      <p:sp>
        <p:nvSpPr>
          <p:cNvPr id="144" name="TextBox 102"/>
          <p:cNvSpPr txBox="1">
            <a:spLocks noChangeArrowheads="1"/>
          </p:cNvSpPr>
          <p:nvPr/>
        </p:nvSpPr>
        <p:spPr bwMode="auto">
          <a:xfrm>
            <a:off x="4789205" y="4692915"/>
            <a:ext cx="560124" cy="2154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800"/>
              <a:t>560</a:t>
            </a:r>
          </a:p>
        </p:txBody>
      </p:sp>
      <p:sp>
        <p:nvSpPr>
          <p:cNvPr id="145" name="TextBox 103"/>
          <p:cNvSpPr txBox="1">
            <a:spLocks noChangeArrowheads="1"/>
          </p:cNvSpPr>
          <p:nvPr/>
        </p:nvSpPr>
        <p:spPr bwMode="auto">
          <a:xfrm>
            <a:off x="5097209" y="4689740"/>
            <a:ext cx="560124" cy="2154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800"/>
              <a:t>570</a:t>
            </a:r>
          </a:p>
        </p:txBody>
      </p:sp>
      <p:cxnSp>
        <p:nvCxnSpPr>
          <p:cNvPr id="146" name="Straight Connector 3"/>
          <p:cNvCxnSpPr>
            <a:cxnSpLocks noChangeShapeType="1"/>
          </p:cNvCxnSpPr>
          <p:nvPr/>
        </p:nvCxnSpPr>
        <p:spPr bwMode="auto">
          <a:xfrm flipV="1">
            <a:off x="4227771" y="2647198"/>
            <a:ext cx="0" cy="2099567"/>
          </a:xfrm>
          <a:prstGeom prst="line">
            <a:avLst/>
          </a:prstGeom>
          <a:noFill/>
          <a:ln w="3175" cmpd="sng">
            <a:solidFill>
              <a:schemeClr val="tx1"/>
            </a:solidFill>
            <a:round/>
            <a:headEnd/>
            <a:tailEnd/>
          </a:ln>
          <a:extLst>
            <a:ext uri="{909E8E84-426E-40dd-AFC4-6F175D3DCCD1}">
              <a14:hiddenFill xmlns:a14="http://schemas.microsoft.com/office/drawing/2010/main" xmlns="">
                <a:noFill/>
              </a14:hiddenFill>
            </a:ext>
          </a:extLst>
        </p:spPr>
      </p:cxnSp>
      <p:sp>
        <p:nvSpPr>
          <p:cNvPr id="147" name="TextBox 109"/>
          <p:cNvSpPr txBox="1">
            <a:spLocks noChangeArrowheads="1"/>
          </p:cNvSpPr>
          <p:nvPr/>
        </p:nvSpPr>
        <p:spPr bwMode="auto">
          <a:xfrm>
            <a:off x="3812665" y="2192921"/>
            <a:ext cx="33419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200" dirty="0"/>
              <a:t>g)</a:t>
            </a:r>
          </a:p>
        </p:txBody>
      </p:sp>
      <p:sp>
        <p:nvSpPr>
          <p:cNvPr id="149" name="TextBox 57"/>
          <p:cNvSpPr txBox="1">
            <a:spLocks noChangeArrowheads="1"/>
          </p:cNvSpPr>
          <p:nvPr/>
        </p:nvSpPr>
        <p:spPr bwMode="auto">
          <a:xfrm>
            <a:off x="5199186" y="3632034"/>
            <a:ext cx="68003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200" dirty="0"/>
              <a:t>apa</a:t>
            </a:r>
          </a:p>
        </p:txBody>
      </p:sp>
      <p:sp>
        <p:nvSpPr>
          <p:cNvPr id="150" name="TextBox 57"/>
          <p:cNvSpPr txBox="1">
            <a:spLocks noChangeArrowheads="1"/>
          </p:cNvSpPr>
          <p:nvPr/>
        </p:nvSpPr>
        <p:spPr bwMode="auto">
          <a:xfrm>
            <a:off x="5197150" y="4142601"/>
            <a:ext cx="68003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200" dirty="0" err="1"/>
              <a:t>phyl</a:t>
            </a:r>
            <a:endParaRPr lang="en-US" sz="1200" dirty="0"/>
          </a:p>
        </p:txBody>
      </p:sp>
      <p:cxnSp>
        <p:nvCxnSpPr>
          <p:cNvPr id="153" name="Straight Connector 3"/>
          <p:cNvCxnSpPr>
            <a:cxnSpLocks noChangeShapeType="1"/>
          </p:cNvCxnSpPr>
          <p:nvPr/>
        </p:nvCxnSpPr>
        <p:spPr bwMode="auto">
          <a:xfrm flipV="1">
            <a:off x="4455732" y="2645654"/>
            <a:ext cx="0" cy="2099567"/>
          </a:xfrm>
          <a:prstGeom prst="line">
            <a:avLst/>
          </a:prstGeom>
          <a:noFill/>
          <a:ln w="3175" cmpd="sng">
            <a:solidFill>
              <a:schemeClr val="tx1"/>
            </a:solidFill>
            <a:round/>
            <a:headEnd/>
            <a:tailEnd/>
          </a:ln>
          <a:extLst>
            <a:ext uri="{909E8E84-426E-40dd-AFC4-6F175D3DCCD1}">
              <a14:hiddenFill xmlns:a14="http://schemas.microsoft.com/office/drawing/2010/main" xmlns="">
                <a:noFill/>
              </a14:hiddenFill>
            </a:ext>
          </a:extLst>
        </p:spPr>
      </p:cxnSp>
      <p:cxnSp>
        <p:nvCxnSpPr>
          <p:cNvPr id="154" name="Straight Connector 3"/>
          <p:cNvCxnSpPr>
            <a:cxnSpLocks noChangeShapeType="1"/>
          </p:cNvCxnSpPr>
          <p:nvPr/>
        </p:nvCxnSpPr>
        <p:spPr bwMode="auto">
          <a:xfrm flipV="1">
            <a:off x="4379147" y="2647715"/>
            <a:ext cx="0" cy="2099567"/>
          </a:xfrm>
          <a:prstGeom prst="line">
            <a:avLst/>
          </a:prstGeom>
          <a:noFill/>
          <a:ln w="3175" cmpd="sng">
            <a:solidFill>
              <a:schemeClr val="tx1"/>
            </a:solidFill>
            <a:round/>
            <a:headEnd/>
            <a:tailEnd/>
          </a:ln>
          <a:extLst>
            <a:ext uri="{909E8E84-426E-40dd-AFC4-6F175D3DCCD1}">
              <a14:hiddenFill xmlns:a14="http://schemas.microsoft.com/office/drawing/2010/main" xmlns="">
                <a:noFill/>
              </a14:hiddenFill>
            </a:ext>
          </a:extLst>
        </p:spPr>
      </p:cxnSp>
      <p:cxnSp>
        <p:nvCxnSpPr>
          <p:cNvPr id="155" name="Straight Connector 3"/>
          <p:cNvCxnSpPr>
            <a:cxnSpLocks noChangeShapeType="1"/>
          </p:cNvCxnSpPr>
          <p:nvPr/>
        </p:nvCxnSpPr>
        <p:spPr bwMode="auto">
          <a:xfrm flipV="1">
            <a:off x="4488917" y="2643524"/>
            <a:ext cx="0" cy="2099567"/>
          </a:xfrm>
          <a:prstGeom prst="line">
            <a:avLst/>
          </a:prstGeom>
          <a:noFill/>
          <a:ln w="3175" cmpd="sng">
            <a:solidFill>
              <a:schemeClr val="tx1"/>
            </a:solidFill>
            <a:round/>
            <a:headEnd/>
            <a:tailEnd/>
          </a:ln>
          <a:extLst>
            <a:ext uri="{909E8E84-426E-40dd-AFC4-6F175D3DCCD1}">
              <a14:hiddenFill xmlns:a14="http://schemas.microsoft.com/office/drawing/2010/main" xmlns="">
                <a:noFill/>
              </a14:hiddenFill>
            </a:ext>
          </a:extLst>
        </p:spPr>
      </p:cxnSp>
      <p:cxnSp>
        <p:nvCxnSpPr>
          <p:cNvPr id="156" name="Straight Connector 3"/>
          <p:cNvCxnSpPr>
            <a:cxnSpLocks noChangeShapeType="1"/>
          </p:cNvCxnSpPr>
          <p:nvPr/>
        </p:nvCxnSpPr>
        <p:spPr bwMode="auto">
          <a:xfrm flipV="1">
            <a:off x="4412332" y="2645585"/>
            <a:ext cx="0" cy="2099567"/>
          </a:xfrm>
          <a:prstGeom prst="line">
            <a:avLst/>
          </a:prstGeom>
          <a:noFill/>
          <a:ln w="3175" cmpd="sng">
            <a:solidFill>
              <a:schemeClr val="tx1"/>
            </a:solidFill>
            <a:round/>
            <a:headEnd/>
            <a:tailEnd/>
          </a:ln>
          <a:extLst>
            <a:ext uri="{909E8E84-426E-40dd-AFC4-6F175D3DCCD1}">
              <a14:hiddenFill xmlns:a14="http://schemas.microsoft.com/office/drawing/2010/main" xmlns="">
                <a:noFill/>
              </a14:hiddenFill>
            </a:ext>
          </a:extLst>
        </p:spPr>
      </p:cxnSp>
      <p:cxnSp>
        <p:nvCxnSpPr>
          <p:cNvPr id="157" name="Straight Connector 3"/>
          <p:cNvCxnSpPr>
            <a:cxnSpLocks noChangeShapeType="1"/>
          </p:cNvCxnSpPr>
          <p:nvPr/>
        </p:nvCxnSpPr>
        <p:spPr bwMode="auto">
          <a:xfrm flipV="1">
            <a:off x="4616171" y="2645048"/>
            <a:ext cx="0" cy="2099567"/>
          </a:xfrm>
          <a:prstGeom prst="line">
            <a:avLst/>
          </a:prstGeom>
          <a:noFill/>
          <a:ln w="3175" cmpd="sng">
            <a:solidFill>
              <a:schemeClr val="tx1"/>
            </a:solidFill>
            <a:round/>
            <a:headEnd/>
            <a:tailEnd/>
          </a:ln>
          <a:extLst>
            <a:ext uri="{909E8E84-426E-40dd-AFC4-6F175D3DCCD1}">
              <a14:hiddenFill xmlns:a14="http://schemas.microsoft.com/office/drawing/2010/main" xmlns="">
                <a:noFill/>
              </a14:hiddenFill>
            </a:ext>
          </a:extLst>
        </p:spPr>
      </p:cxnSp>
      <p:cxnSp>
        <p:nvCxnSpPr>
          <p:cNvPr id="158" name="Straight Connector 3"/>
          <p:cNvCxnSpPr>
            <a:cxnSpLocks noChangeShapeType="1"/>
          </p:cNvCxnSpPr>
          <p:nvPr/>
        </p:nvCxnSpPr>
        <p:spPr bwMode="auto">
          <a:xfrm flipV="1">
            <a:off x="4709897" y="2646572"/>
            <a:ext cx="0" cy="2099567"/>
          </a:xfrm>
          <a:prstGeom prst="line">
            <a:avLst/>
          </a:prstGeom>
          <a:noFill/>
          <a:ln w="3175" cmpd="sng">
            <a:solidFill>
              <a:schemeClr val="tx1"/>
            </a:solidFill>
            <a:round/>
            <a:headEnd/>
            <a:tailEnd/>
          </a:ln>
          <a:extLst>
            <a:ext uri="{909E8E84-426E-40dd-AFC4-6F175D3DCCD1}">
              <a14:hiddenFill xmlns:a14="http://schemas.microsoft.com/office/drawing/2010/main" xmlns="">
                <a:noFill/>
              </a14:hiddenFill>
            </a:ext>
          </a:extLst>
        </p:spPr>
      </p:cxnSp>
      <p:cxnSp>
        <p:nvCxnSpPr>
          <p:cNvPr id="159" name="Straight Connector 3"/>
          <p:cNvCxnSpPr>
            <a:cxnSpLocks noChangeShapeType="1"/>
          </p:cNvCxnSpPr>
          <p:nvPr/>
        </p:nvCxnSpPr>
        <p:spPr bwMode="auto">
          <a:xfrm flipV="1">
            <a:off x="4709897" y="2559062"/>
            <a:ext cx="63982" cy="88104"/>
          </a:xfrm>
          <a:prstGeom prst="line">
            <a:avLst/>
          </a:prstGeom>
          <a:noFill/>
          <a:ln w="3175" cmpd="sng">
            <a:solidFill>
              <a:schemeClr val="tx1"/>
            </a:solidFill>
            <a:round/>
            <a:headEnd/>
            <a:tailEnd/>
          </a:ln>
          <a:extLst>
            <a:ext uri="{909E8E84-426E-40dd-AFC4-6F175D3DCCD1}">
              <a14:hiddenFill xmlns:a14="http://schemas.microsoft.com/office/drawing/2010/main" xmlns="">
                <a:noFill/>
              </a14:hiddenFill>
            </a:ext>
          </a:extLst>
        </p:spPr>
      </p:cxnSp>
      <p:cxnSp>
        <p:nvCxnSpPr>
          <p:cNvPr id="160" name="Straight Connector 3"/>
          <p:cNvCxnSpPr>
            <a:cxnSpLocks noChangeShapeType="1"/>
          </p:cNvCxnSpPr>
          <p:nvPr/>
        </p:nvCxnSpPr>
        <p:spPr bwMode="auto">
          <a:xfrm flipV="1">
            <a:off x="4614353" y="2556944"/>
            <a:ext cx="63982" cy="88104"/>
          </a:xfrm>
          <a:prstGeom prst="line">
            <a:avLst/>
          </a:prstGeom>
          <a:noFill/>
          <a:ln w="3175" cmpd="sng">
            <a:solidFill>
              <a:schemeClr val="tx1"/>
            </a:solidFill>
            <a:round/>
            <a:headEnd/>
            <a:tailEnd/>
          </a:ln>
          <a:extLst>
            <a:ext uri="{909E8E84-426E-40dd-AFC4-6F175D3DCCD1}">
              <a14:hiddenFill xmlns:a14="http://schemas.microsoft.com/office/drawing/2010/main" xmlns="">
                <a:noFill/>
              </a14:hiddenFill>
            </a:ext>
          </a:extLst>
        </p:spPr>
      </p:cxnSp>
      <p:cxnSp>
        <p:nvCxnSpPr>
          <p:cNvPr id="161" name="Straight Connector 3"/>
          <p:cNvCxnSpPr>
            <a:cxnSpLocks noChangeShapeType="1"/>
          </p:cNvCxnSpPr>
          <p:nvPr/>
        </p:nvCxnSpPr>
        <p:spPr bwMode="auto">
          <a:xfrm flipV="1">
            <a:off x="4490763" y="2559611"/>
            <a:ext cx="63982" cy="88104"/>
          </a:xfrm>
          <a:prstGeom prst="line">
            <a:avLst/>
          </a:prstGeom>
          <a:noFill/>
          <a:ln w="3175" cmpd="sng">
            <a:solidFill>
              <a:schemeClr val="tx1"/>
            </a:solidFill>
            <a:round/>
            <a:headEnd/>
            <a:tailEnd/>
          </a:ln>
          <a:extLst>
            <a:ext uri="{909E8E84-426E-40dd-AFC4-6F175D3DCCD1}">
              <a14:hiddenFill xmlns:a14="http://schemas.microsoft.com/office/drawing/2010/main" xmlns="">
                <a:noFill/>
              </a14:hiddenFill>
            </a:ext>
          </a:extLst>
        </p:spPr>
      </p:cxnSp>
      <p:cxnSp>
        <p:nvCxnSpPr>
          <p:cNvPr id="162" name="Straight Connector 3"/>
          <p:cNvCxnSpPr>
            <a:cxnSpLocks noChangeShapeType="1"/>
          </p:cNvCxnSpPr>
          <p:nvPr/>
        </p:nvCxnSpPr>
        <p:spPr bwMode="auto">
          <a:xfrm flipV="1">
            <a:off x="4457977" y="2584115"/>
            <a:ext cx="0" cy="85986"/>
          </a:xfrm>
          <a:prstGeom prst="line">
            <a:avLst/>
          </a:prstGeom>
          <a:noFill/>
          <a:ln w="3175" cmpd="sng">
            <a:solidFill>
              <a:schemeClr val="tx1"/>
            </a:solidFill>
            <a:round/>
            <a:headEnd/>
            <a:tailEnd/>
          </a:ln>
          <a:extLst>
            <a:ext uri="{909E8E84-426E-40dd-AFC4-6F175D3DCCD1}">
              <a14:hiddenFill xmlns:a14="http://schemas.microsoft.com/office/drawing/2010/main" xmlns="">
                <a:noFill/>
              </a14:hiddenFill>
            </a:ext>
          </a:extLst>
        </p:spPr>
      </p:cxnSp>
      <p:cxnSp>
        <p:nvCxnSpPr>
          <p:cNvPr id="163" name="Straight Connector 3"/>
          <p:cNvCxnSpPr>
            <a:cxnSpLocks noChangeShapeType="1"/>
          </p:cNvCxnSpPr>
          <p:nvPr/>
        </p:nvCxnSpPr>
        <p:spPr bwMode="auto">
          <a:xfrm flipH="1" flipV="1">
            <a:off x="4354001" y="2556944"/>
            <a:ext cx="58331" cy="85986"/>
          </a:xfrm>
          <a:prstGeom prst="line">
            <a:avLst/>
          </a:prstGeom>
          <a:noFill/>
          <a:ln w="3175" cmpd="sng">
            <a:solidFill>
              <a:schemeClr val="tx1"/>
            </a:solidFill>
            <a:round/>
            <a:headEnd/>
            <a:tailEnd/>
          </a:ln>
          <a:extLst>
            <a:ext uri="{909E8E84-426E-40dd-AFC4-6F175D3DCCD1}">
              <a14:hiddenFill xmlns:a14="http://schemas.microsoft.com/office/drawing/2010/main" xmlns="">
                <a:noFill/>
              </a14:hiddenFill>
            </a:ext>
          </a:extLst>
        </p:spPr>
      </p:cxnSp>
      <p:cxnSp>
        <p:nvCxnSpPr>
          <p:cNvPr id="164" name="Straight Connector 3"/>
          <p:cNvCxnSpPr>
            <a:cxnSpLocks noChangeShapeType="1"/>
          </p:cNvCxnSpPr>
          <p:nvPr/>
        </p:nvCxnSpPr>
        <p:spPr bwMode="auto">
          <a:xfrm flipH="1" flipV="1">
            <a:off x="4290896" y="2559611"/>
            <a:ext cx="79669" cy="85438"/>
          </a:xfrm>
          <a:prstGeom prst="line">
            <a:avLst/>
          </a:prstGeom>
          <a:noFill/>
          <a:ln w="3175" cmpd="sng">
            <a:solidFill>
              <a:schemeClr val="tx1"/>
            </a:solidFill>
            <a:round/>
            <a:headEnd/>
            <a:tailEnd/>
          </a:ln>
          <a:extLst>
            <a:ext uri="{909E8E84-426E-40dd-AFC4-6F175D3DCCD1}">
              <a14:hiddenFill xmlns:a14="http://schemas.microsoft.com/office/drawing/2010/main" xmlns="">
                <a:noFill/>
              </a14:hiddenFill>
            </a:ext>
          </a:extLst>
        </p:spPr>
      </p:cxnSp>
      <p:cxnSp>
        <p:nvCxnSpPr>
          <p:cNvPr id="165" name="Straight Connector 3"/>
          <p:cNvCxnSpPr>
            <a:cxnSpLocks noChangeShapeType="1"/>
          </p:cNvCxnSpPr>
          <p:nvPr/>
        </p:nvCxnSpPr>
        <p:spPr bwMode="auto">
          <a:xfrm flipH="1" flipV="1">
            <a:off x="4168970" y="2563270"/>
            <a:ext cx="58331" cy="85986"/>
          </a:xfrm>
          <a:prstGeom prst="line">
            <a:avLst/>
          </a:prstGeom>
          <a:noFill/>
          <a:ln w="3175" cmpd="sng">
            <a:solidFill>
              <a:schemeClr val="tx1"/>
            </a:solidFill>
            <a:round/>
            <a:headEnd/>
            <a:tailEnd/>
          </a:ln>
          <a:extLst>
            <a:ext uri="{909E8E84-426E-40dd-AFC4-6F175D3DCCD1}">
              <a14:hiddenFill xmlns:a14="http://schemas.microsoft.com/office/drawing/2010/main" xmlns="">
                <a:noFill/>
              </a14:hiddenFill>
            </a:ext>
          </a:extLst>
        </p:spPr>
      </p:cxnSp>
      <p:sp>
        <p:nvSpPr>
          <p:cNvPr id="166" name="TextBox 4"/>
          <p:cNvSpPr txBox="1">
            <a:spLocks noChangeArrowheads="1"/>
          </p:cNvSpPr>
          <p:nvPr/>
        </p:nvSpPr>
        <p:spPr bwMode="auto">
          <a:xfrm rot="18229968">
            <a:off x="4042909" y="2294530"/>
            <a:ext cx="648679"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800" dirty="0"/>
              <a:t>536.5 </a:t>
            </a:r>
            <a:r>
              <a:rPr lang="en-US" sz="800" dirty="0" err="1"/>
              <a:t>eV</a:t>
            </a:r>
            <a:endParaRPr lang="en-US" sz="800" dirty="0"/>
          </a:p>
        </p:txBody>
      </p:sp>
      <p:sp>
        <p:nvSpPr>
          <p:cNvPr id="167" name="TextBox 4"/>
          <p:cNvSpPr txBox="1">
            <a:spLocks noChangeArrowheads="1"/>
          </p:cNvSpPr>
          <p:nvPr/>
        </p:nvSpPr>
        <p:spPr bwMode="auto">
          <a:xfrm rot="18229968">
            <a:off x="4170521" y="2284833"/>
            <a:ext cx="648679"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800" dirty="0"/>
              <a:t>537.6 </a:t>
            </a:r>
            <a:r>
              <a:rPr lang="en-US" sz="800" dirty="0" err="1"/>
              <a:t>eV</a:t>
            </a:r>
            <a:endParaRPr lang="en-US" sz="800" dirty="0"/>
          </a:p>
        </p:txBody>
      </p:sp>
      <p:sp>
        <p:nvSpPr>
          <p:cNvPr id="168" name="TextBox 4"/>
          <p:cNvSpPr txBox="1">
            <a:spLocks noChangeArrowheads="1"/>
          </p:cNvSpPr>
          <p:nvPr/>
        </p:nvSpPr>
        <p:spPr bwMode="auto">
          <a:xfrm rot="18229968">
            <a:off x="4388660" y="2291959"/>
            <a:ext cx="648679"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800" dirty="0"/>
              <a:t>540.1 </a:t>
            </a:r>
            <a:r>
              <a:rPr lang="en-US" sz="800" dirty="0" err="1"/>
              <a:t>eV</a:t>
            </a:r>
            <a:endParaRPr lang="en-US" sz="800" dirty="0"/>
          </a:p>
        </p:txBody>
      </p:sp>
      <p:sp>
        <p:nvSpPr>
          <p:cNvPr id="169" name="TextBox 4"/>
          <p:cNvSpPr txBox="1">
            <a:spLocks noChangeArrowheads="1"/>
          </p:cNvSpPr>
          <p:nvPr/>
        </p:nvSpPr>
        <p:spPr bwMode="auto">
          <a:xfrm rot="18229968">
            <a:off x="4499120" y="2293384"/>
            <a:ext cx="648679"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800" dirty="0"/>
              <a:t>544.4 </a:t>
            </a:r>
            <a:r>
              <a:rPr lang="en-US" sz="800" dirty="0" err="1"/>
              <a:t>eV</a:t>
            </a:r>
            <a:endParaRPr lang="en-US" sz="800" dirty="0"/>
          </a:p>
        </p:txBody>
      </p:sp>
      <p:sp>
        <p:nvSpPr>
          <p:cNvPr id="170" name="TextBox 4"/>
          <p:cNvSpPr txBox="1">
            <a:spLocks noChangeArrowheads="1"/>
          </p:cNvSpPr>
          <p:nvPr/>
        </p:nvSpPr>
        <p:spPr bwMode="auto">
          <a:xfrm rot="18229968">
            <a:off x="4598206" y="2297982"/>
            <a:ext cx="648679"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800" dirty="0"/>
              <a:t>547.6 </a:t>
            </a:r>
            <a:r>
              <a:rPr lang="en-US" sz="800" dirty="0" err="1"/>
              <a:t>eV</a:t>
            </a:r>
            <a:endParaRPr lang="en-US" sz="800" dirty="0"/>
          </a:p>
        </p:txBody>
      </p:sp>
      <p:cxnSp>
        <p:nvCxnSpPr>
          <p:cNvPr id="93" name="Straight Connector 92"/>
          <p:cNvCxnSpPr/>
          <p:nvPr/>
        </p:nvCxnSpPr>
        <p:spPr>
          <a:xfrm flipH="1" flipV="1">
            <a:off x="1911128" y="3961425"/>
            <a:ext cx="4659" cy="759882"/>
          </a:xfrm>
          <a:prstGeom prst="line">
            <a:avLst/>
          </a:prstGeom>
          <a:ln>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78" name="TextBox 108"/>
          <p:cNvSpPr txBox="1">
            <a:spLocks noChangeArrowheads="1"/>
          </p:cNvSpPr>
          <p:nvPr/>
        </p:nvSpPr>
        <p:spPr bwMode="auto">
          <a:xfrm>
            <a:off x="1628557" y="3721785"/>
            <a:ext cx="33419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200" dirty="0"/>
              <a:t>f)</a:t>
            </a:r>
          </a:p>
        </p:txBody>
      </p:sp>
      <p:sp>
        <p:nvSpPr>
          <p:cNvPr id="179" name="TextBox 57"/>
          <p:cNvSpPr txBox="1">
            <a:spLocks noChangeArrowheads="1"/>
          </p:cNvSpPr>
          <p:nvPr/>
        </p:nvSpPr>
        <p:spPr bwMode="auto">
          <a:xfrm>
            <a:off x="5207141" y="4313719"/>
            <a:ext cx="68003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200" dirty="0"/>
              <a:t>gra</a:t>
            </a:r>
          </a:p>
        </p:txBody>
      </p:sp>
    </p:spTree>
    <p:extLst>
      <p:ext uri="{BB962C8B-B14F-4D97-AF65-F5344CB8AC3E}">
        <p14:creationId xmlns:p14="http://schemas.microsoft.com/office/powerpoint/2010/main" val="6075863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 Box 2"/>
          <p:cNvSpPr txBox="1">
            <a:spLocks noChangeArrowheads="1"/>
          </p:cNvSpPr>
          <p:nvPr/>
        </p:nvSpPr>
        <p:spPr bwMode="auto">
          <a:xfrm>
            <a:off x="358775" y="152400"/>
            <a:ext cx="64992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spcBef>
                <a:spcPct val="50000"/>
              </a:spcBef>
            </a:pPr>
            <a:r>
              <a:rPr lang="en-US" u="sng" dirty="0"/>
              <a:t>Figure S5 – Papineau et al. (</a:t>
            </a:r>
            <a:r>
              <a:rPr lang="is-IS" u="sng" dirty="0"/>
              <a:t>2018</a:t>
            </a:r>
            <a:r>
              <a:rPr lang="en-US" u="sng" dirty="0"/>
              <a:t>)</a:t>
            </a:r>
          </a:p>
        </p:txBody>
      </p:sp>
      <p:pic>
        <p:nvPicPr>
          <p:cNvPr id="3" name="Picture 2" descr="Line 4_graphic.jpg"/>
          <p:cNvPicPr>
            <a:picLocks noChangeAspect="1"/>
          </p:cNvPicPr>
          <p:nvPr/>
        </p:nvPicPr>
        <p:blipFill rotWithShape="1">
          <a:blip r:embed="rId2">
            <a:extLst>
              <a:ext uri="{28A0092B-C50C-407E-A947-70E740481C1C}">
                <a14:useLocalDpi xmlns:a14="http://schemas.microsoft.com/office/drawing/2010/main" val="0"/>
              </a:ext>
            </a:extLst>
          </a:blip>
          <a:srcRect l="6453" t="3066" r="14643" b="5341"/>
          <a:stretch/>
        </p:blipFill>
        <p:spPr>
          <a:xfrm>
            <a:off x="2392956" y="1372269"/>
            <a:ext cx="2468745" cy="742414"/>
          </a:xfrm>
          <a:prstGeom prst="rect">
            <a:avLst/>
          </a:prstGeom>
        </p:spPr>
      </p:pic>
      <p:grpSp>
        <p:nvGrpSpPr>
          <p:cNvPr id="4" name="Group 33"/>
          <p:cNvGrpSpPr>
            <a:grpSpLocks noChangeAspect="1"/>
          </p:cNvGrpSpPr>
          <p:nvPr/>
        </p:nvGrpSpPr>
        <p:grpSpPr bwMode="auto">
          <a:xfrm>
            <a:off x="1905000" y="1115797"/>
            <a:ext cx="3203575" cy="1340229"/>
            <a:chOff x="2399222" y="4591036"/>
            <a:chExt cx="6427278" cy="2837164"/>
          </a:xfrm>
        </p:grpSpPr>
        <p:cxnSp>
          <p:nvCxnSpPr>
            <p:cNvPr id="5" name="Straight Connector 23"/>
            <p:cNvCxnSpPr>
              <a:cxnSpLocks noChangeShapeType="1"/>
            </p:cNvCxnSpPr>
            <p:nvPr/>
          </p:nvCxnSpPr>
          <p:spPr bwMode="auto">
            <a:xfrm flipV="1">
              <a:off x="3378200" y="4984750"/>
              <a:ext cx="0" cy="1752600"/>
            </a:xfrm>
            <a:prstGeom prst="line">
              <a:avLst/>
            </a:prstGeom>
            <a:noFill/>
            <a:ln w="9525">
              <a:solidFill>
                <a:schemeClr val="tx1"/>
              </a:solidFill>
              <a:round/>
              <a:headEnd/>
              <a:tailEnd/>
            </a:ln>
          </p:spPr>
        </p:cxnSp>
        <p:cxnSp>
          <p:nvCxnSpPr>
            <p:cNvPr id="6" name="Straight Connector 106"/>
            <p:cNvCxnSpPr>
              <a:cxnSpLocks noChangeShapeType="1"/>
            </p:cNvCxnSpPr>
            <p:nvPr/>
          </p:nvCxnSpPr>
          <p:spPr bwMode="auto">
            <a:xfrm>
              <a:off x="3352800" y="6705600"/>
              <a:ext cx="5334000" cy="0"/>
            </a:xfrm>
            <a:prstGeom prst="line">
              <a:avLst/>
            </a:prstGeom>
            <a:noFill/>
            <a:ln w="9525">
              <a:solidFill>
                <a:schemeClr val="tx1"/>
              </a:solidFill>
              <a:round/>
              <a:headEnd/>
              <a:tailEnd/>
            </a:ln>
          </p:spPr>
        </p:cxnSp>
        <p:sp>
          <p:nvSpPr>
            <p:cNvPr id="7" name="TextBox 26"/>
            <p:cNvSpPr txBox="1">
              <a:spLocks noChangeArrowheads="1"/>
            </p:cNvSpPr>
            <p:nvPr/>
          </p:nvSpPr>
          <p:spPr bwMode="auto">
            <a:xfrm>
              <a:off x="3708400" y="6635750"/>
              <a:ext cx="990601" cy="493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000"/>
                <a:t>50</a:t>
              </a:r>
            </a:p>
          </p:txBody>
        </p:sp>
        <p:cxnSp>
          <p:nvCxnSpPr>
            <p:cNvPr id="8" name="Straight Connector 110"/>
            <p:cNvCxnSpPr>
              <a:cxnSpLocks noChangeShapeType="1"/>
            </p:cNvCxnSpPr>
            <p:nvPr/>
          </p:nvCxnSpPr>
          <p:spPr bwMode="auto">
            <a:xfrm flipV="1">
              <a:off x="4203700" y="6711950"/>
              <a:ext cx="0" cy="76200"/>
            </a:xfrm>
            <a:prstGeom prst="line">
              <a:avLst/>
            </a:prstGeom>
            <a:noFill/>
            <a:ln w="9525">
              <a:solidFill>
                <a:schemeClr val="tx1"/>
              </a:solidFill>
              <a:round/>
              <a:headEnd/>
              <a:tailEnd/>
            </a:ln>
          </p:spPr>
        </p:cxnSp>
        <p:sp>
          <p:nvSpPr>
            <p:cNvPr id="9" name="TextBox 114"/>
            <p:cNvSpPr txBox="1">
              <a:spLocks noChangeArrowheads="1"/>
            </p:cNvSpPr>
            <p:nvPr/>
          </p:nvSpPr>
          <p:spPr bwMode="auto">
            <a:xfrm>
              <a:off x="4533900" y="6629400"/>
              <a:ext cx="990601" cy="493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000"/>
                <a:t>100</a:t>
              </a:r>
            </a:p>
          </p:txBody>
        </p:sp>
        <p:cxnSp>
          <p:nvCxnSpPr>
            <p:cNvPr id="10" name="Straight Connector 115"/>
            <p:cNvCxnSpPr>
              <a:cxnSpLocks noChangeShapeType="1"/>
            </p:cNvCxnSpPr>
            <p:nvPr/>
          </p:nvCxnSpPr>
          <p:spPr bwMode="auto">
            <a:xfrm flipV="1">
              <a:off x="5029200" y="6705600"/>
              <a:ext cx="0" cy="76200"/>
            </a:xfrm>
            <a:prstGeom prst="line">
              <a:avLst/>
            </a:prstGeom>
            <a:noFill/>
            <a:ln w="9525">
              <a:solidFill>
                <a:schemeClr val="tx1"/>
              </a:solidFill>
              <a:round/>
              <a:headEnd/>
              <a:tailEnd/>
            </a:ln>
          </p:spPr>
        </p:cxnSp>
        <p:sp>
          <p:nvSpPr>
            <p:cNvPr id="11" name="TextBox 116"/>
            <p:cNvSpPr txBox="1">
              <a:spLocks noChangeArrowheads="1"/>
            </p:cNvSpPr>
            <p:nvPr/>
          </p:nvSpPr>
          <p:spPr bwMode="auto">
            <a:xfrm>
              <a:off x="5359401" y="6635750"/>
              <a:ext cx="990601" cy="493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000"/>
                <a:t>150</a:t>
              </a:r>
            </a:p>
          </p:txBody>
        </p:sp>
        <p:cxnSp>
          <p:nvCxnSpPr>
            <p:cNvPr id="12" name="Straight Connector 117"/>
            <p:cNvCxnSpPr>
              <a:cxnSpLocks noChangeShapeType="1"/>
            </p:cNvCxnSpPr>
            <p:nvPr/>
          </p:nvCxnSpPr>
          <p:spPr bwMode="auto">
            <a:xfrm flipV="1">
              <a:off x="5854700" y="6711950"/>
              <a:ext cx="0" cy="76200"/>
            </a:xfrm>
            <a:prstGeom prst="line">
              <a:avLst/>
            </a:prstGeom>
            <a:noFill/>
            <a:ln w="9525">
              <a:solidFill>
                <a:schemeClr val="tx1"/>
              </a:solidFill>
              <a:round/>
              <a:headEnd/>
              <a:tailEnd/>
            </a:ln>
          </p:spPr>
        </p:cxnSp>
        <p:sp>
          <p:nvSpPr>
            <p:cNvPr id="13" name="TextBox 118"/>
            <p:cNvSpPr txBox="1">
              <a:spLocks noChangeArrowheads="1"/>
            </p:cNvSpPr>
            <p:nvPr/>
          </p:nvSpPr>
          <p:spPr bwMode="auto">
            <a:xfrm>
              <a:off x="6172201" y="6629400"/>
              <a:ext cx="990601" cy="493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000"/>
                <a:t>200</a:t>
              </a:r>
            </a:p>
          </p:txBody>
        </p:sp>
        <p:cxnSp>
          <p:nvCxnSpPr>
            <p:cNvPr id="14" name="Straight Connector 119"/>
            <p:cNvCxnSpPr>
              <a:cxnSpLocks noChangeShapeType="1"/>
            </p:cNvCxnSpPr>
            <p:nvPr/>
          </p:nvCxnSpPr>
          <p:spPr bwMode="auto">
            <a:xfrm flipV="1">
              <a:off x="6667500" y="6705600"/>
              <a:ext cx="0" cy="76200"/>
            </a:xfrm>
            <a:prstGeom prst="line">
              <a:avLst/>
            </a:prstGeom>
            <a:noFill/>
            <a:ln w="9525">
              <a:solidFill>
                <a:schemeClr val="tx1"/>
              </a:solidFill>
              <a:round/>
              <a:headEnd/>
              <a:tailEnd/>
            </a:ln>
          </p:spPr>
        </p:cxnSp>
        <p:sp>
          <p:nvSpPr>
            <p:cNvPr id="15" name="TextBox 120"/>
            <p:cNvSpPr txBox="1">
              <a:spLocks noChangeArrowheads="1"/>
            </p:cNvSpPr>
            <p:nvPr/>
          </p:nvSpPr>
          <p:spPr bwMode="auto">
            <a:xfrm>
              <a:off x="7004051" y="6629400"/>
              <a:ext cx="990601" cy="493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000"/>
                <a:t>250</a:t>
              </a:r>
            </a:p>
          </p:txBody>
        </p:sp>
        <p:cxnSp>
          <p:nvCxnSpPr>
            <p:cNvPr id="16" name="Straight Connector 121"/>
            <p:cNvCxnSpPr>
              <a:cxnSpLocks noChangeShapeType="1"/>
            </p:cNvCxnSpPr>
            <p:nvPr/>
          </p:nvCxnSpPr>
          <p:spPr bwMode="auto">
            <a:xfrm flipV="1">
              <a:off x="7499350" y="6705600"/>
              <a:ext cx="0" cy="76200"/>
            </a:xfrm>
            <a:prstGeom prst="line">
              <a:avLst/>
            </a:prstGeom>
            <a:noFill/>
            <a:ln w="9525">
              <a:solidFill>
                <a:schemeClr val="tx1"/>
              </a:solidFill>
              <a:round/>
              <a:headEnd/>
              <a:tailEnd/>
            </a:ln>
          </p:spPr>
        </p:cxnSp>
        <p:sp>
          <p:nvSpPr>
            <p:cNvPr id="17" name="TextBox 122"/>
            <p:cNvSpPr txBox="1">
              <a:spLocks noChangeArrowheads="1"/>
            </p:cNvSpPr>
            <p:nvPr/>
          </p:nvSpPr>
          <p:spPr bwMode="auto">
            <a:xfrm>
              <a:off x="7835899" y="6629400"/>
              <a:ext cx="990601" cy="493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000"/>
                <a:t>300</a:t>
              </a:r>
            </a:p>
          </p:txBody>
        </p:sp>
        <p:cxnSp>
          <p:nvCxnSpPr>
            <p:cNvPr id="18" name="Straight Connector 123"/>
            <p:cNvCxnSpPr>
              <a:cxnSpLocks noChangeShapeType="1"/>
            </p:cNvCxnSpPr>
            <p:nvPr/>
          </p:nvCxnSpPr>
          <p:spPr bwMode="auto">
            <a:xfrm flipV="1">
              <a:off x="8331200" y="6705600"/>
              <a:ext cx="0" cy="76200"/>
            </a:xfrm>
            <a:prstGeom prst="line">
              <a:avLst/>
            </a:prstGeom>
            <a:noFill/>
            <a:ln w="9525">
              <a:solidFill>
                <a:schemeClr val="tx1"/>
              </a:solidFill>
              <a:round/>
              <a:headEnd/>
              <a:tailEnd/>
            </a:ln>
          </p:spPr>
        </p:cxnSp>
        <p:sp>
          <p:nvSpPr>
            <p:cNvPr id="19" name="TextBox 124"/>
            <p:cNvSpPr txBox="1">
              <a:spLocks noChangeArrowheads="1"/>
            </p:cNvSpPr>
            <p:nvPr/>
          </p:nvSpPr>
          <p:spPr bwMode="auto">
            <a:xfrm>
              <a:off x="2667219" y="6045600"/>
              <a:ext cx="990600" cy="521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000" dirty="0"/>
                <a:t>5</a:t>
              </a:r>
            </a:p>
          </p:txBody>
        </p:sp>
        <p:cxnSp>
          <p:nvCxnSpPr>
            <p:cNvPr id="20" name="Straight Connector 125"/>
            <p:cNvCxnSpPr>
              <a:cxnSpLocks noChangeShapeType="1"/>
            </p:cNvCxnSpPr>
            <p:nvPr/>
          </p:nvCxnSpPr>
          <p:spPr bwMode="auto">
            <a:xfrm>
              <a:off x="3295649" y="6310453"/>
              <a:ext cx="76201" cy="0"/>
            </a:xfrm>
            <a:prstGeom prst="line">
              <a:avLst/>
            </a:prstGeom>
            <a:noFill/>
            <a:ln w="9525">
              <a:solidFill>
                <a:schemeClr val="tx1"/>
              </a:solidFill>
              <a:round/>
              <a:headEnd/>
              <a:tailEnd/>
            </a:ln>
          </p:spPr>
        </p:cxnSp>
        <p:sp>
          <p:nvSpPr>
            <p:cNvPr id="21" name="TextBox 129"/>
            <p:cNvSpPr txBox="1">
              <a:spLocks noChangeArrowheads="1"/>
            </p:cNvSpPr>
            <p:nvPr/>
          </p:nvSpPr>
          <p:spPr bwMode="auto">
            <a:xfrm>
              <a:off x="2590798" y="5649426"/>
              <a:ext cx="990600" cy="521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000" dirty="0"/>
                <a:t>10</a:t>
              </a:r>
            </a:p>
          </p:txBody>
        </p:sp>
        <p:cxnSp>
          <p:nvCxnSpPr>
            <p:cNvPr id="22" name="Straight Connector 130"/>
            <p:cNvCxnSpPr>
              <a:cxnSpLocks noChangeShapeType="1"/>
            </p:cNvCxnSpPr>
            <p:nvPr/>
          </p:nvCxnSpPr>
          <p:spPr bwMode="auto">
            <a:xfrm>
              <a:off x="3289299" y="5922776"/>
              <a:ext cx="76201" cy="0"/>
            </a:xfrm>
            <a:prstGeom prst="line">
              <a:avLst/>
            </a:prstGeom>
            <a:noFill/>
            <a:ln w="9525">
              <a:solidFill>
                <a:schemeClr val="tx1"/>
              </a:solidFill>
              <a:round/>
              <a:headEnd/>
              <a:tailEnd/>
            </a:ln>
          </p:spPr>
        </p:cxnSp>
        <p:sp>
          <p:nvSpPr>
            <p:cNvPr id="23" name="TextBox 131"/>
            <p:cNvSpPr txBox="1">
              <a:spLocks noChangeArrowheads="1"/>
            </p:cNvSpPr>
            <p:nvPr/>
          </p:nvSpPr>
          <p:spPr bwMode="auto">
            <a:xfrm>
              <a:off x="2597150" y="5278662"/>
              <a:ext cx="990600" cy="521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000" dirty="0"/>
                <a:t>15</a:t>
              </a:r>
            </a:p>
          </p:txBody>
        </p:sp>
        <p:cxnSp>
          <p:nvCxnSpPr>
            <p:cNvPr id="24" name="Straight Connector 132"/>
            <p:cNvCxnSpPr>
              <a:cxnSpLocks noChangeShapeType="1"/>
            </p:cNvCxnSpPr>
            <p:nvPr/>
          </p:nvCxnSpPr>
          <p:spPr bwMode="auto">
            <a:xfrm>
              <a:off x="3295649" y="5543512"/>
              <a:ext cx="76201" cy="0"/>
            </a:xfrm>
            <a:prstGeom prst="line">
              <a:avLst/>
            </a:prstGeom>
            <a:noFill/>
            <a:ln w="9525">
              <a:solidFill>
                <a:schemeClr val="tx1"/>
              </a:solidFill>
              <a:round/>
              <a:headEnd/>
              <a:tailEnd/>
            </a:ln>
          </p:spPr>
        </p:cxnSp>
        <p:sp>
          <p:nvSpPr>
            <p:cNvPr id="25" name="TextBox 32"/>
            <p:cNvSpPr txBox="1">
              <a:spLocks noChangeArrowheads="1"/>
            </p:cNvSpPr>
            <p:nvPr/>
          </p:nvSpPr>
          <p:spPr bwMode="auto">
            <a:xfrm>
              <a:off x="4508695" y="6934201"/>
              <a:ext cx="2425504" cy="493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000"/>
                <a:t>distance (nm)</a:t>
              </a:r>
            </a:p>
          </p:txBody>
        </p:sp>
        <p:sp>
          <p:nvSpPr>
            <p:cNvPr id="26" name="TextBox 134"/>
            <p:cNvSpPr txBox="1">
              <a:spLocks noChangeArrowheads="1"/>
            </p:cNvSpPr>
            <p:nvPr/>
          </p:nvSpPr>
          <p:spPr bwMode="auto">
            <a:xfrm rot="-5400000">
              <a:off x="1336407" y="5653851"/>
              <a:ext cx="2619629" cy="493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000"/>
                <a:t>height (nm)</a:t>
              </a:r>
            </a:p>
          </p:txBody>
        </p:sp>
      </p:grpSp>
      <p:sp>
        <p:nvSpPr>
          <p:cNvPr id="27" name="Rectangle 167"/>
          <p:cNvSpPr>
            <a:spLocks noChangeArrowheads="1"/>
          </p:cNvSpPr>
          <p:nvPr/>
        </p:nvSpPr>
        <p:spPr bwMode="auto">
          <a:xfrm>
            <a:off x="1905000" y="1219200"/>
            <a:ext cx="3276600" cy="1228795"/>
          </a:xfrm>
          <a:prstGeom prst="rect">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8" name="Rectangle 168"/>
          <p:cNvSpPr>
            <a:spLocks noChangeArrowheads="1"/>
          </p:cNvSpPr>
          <p:nvPr/>
        </p:nvSpPr>
        <p:spPr bwMode="auto">
          <a:xfrm>
            <a:off x="1905000" y="2447995"/>
            <a:ext cx="3276600" cy="1228795"/>
          </a:xfrm>
          <a:prstGeom prst="rect">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 name="TextBox 187"/>
          <p:cNvSpPr txBox="1">
            <a:spLocks noChangeArrowheads="1"/>
          </p:cNvSpPr>
          <p:nvPr/>
        </p:nvSpPr>
        <p:spPr bwMode="auto">
          <a:xfrm>
            <a:off x="3359150" y="1613740"/>
            <a:ext cx="3810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400" dirty="0"/>
              <a:t>3</a:t>
            </a:r>
          </a:p>
        </p:txBody>
      </p:sp>
      <p:pic>
        <p:nvPicPr>
          <p:cNvPr id="30" name="Picture 29" descr="Line 3_graphic[1].jpg"/>
          <p:cNvPicPr>
            <a:picLocks noChangeAspect="1"/>
          </p:cNvPicPr>
          <p:nvPr/>
        </p:nvPicPr>
        <p:blipFill rotWithShape="1">
          <a:blip r:embed="rId3">
            <a:extLst>
              <a:ext uri="{28A0092B-C50C-407E-A947-70E740481C1C}">
                <a14:useLocalDpi xmlns:a14="http://schemas.microsoft.com/office/drawing/2010/main" val="0"/>
              </a:ext>
            </a:extLst>
          </a:blip>
          <a:srcRect l="6225" t="3949" r="12073" b="4765"/>
          <a:stretch/>
        </p:blipFill>
        <p:spPr>
          <a:xfrm>
            <a:off x="2389791" y="2597661"/>
            <a:ext cx="2556860" cy="740057"/>
          </a:xfrm>
          <a:prstGeom prst="rect">
            <a:avLst/>
          </a:prstGeom>
        </p:spPr>
      </p:pic>
      <p:pic>
        <p:nvPicPr>
          <p:cNvPr id="31" name="Picture 30" descr="Line 5_graphic.jpg"/>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157" t="1515" r="8896" b="5937"/>
          <a:stretch/>
        </p:blipFill>
        <p:spPr>
          <a:xfrm>
            <a:off x="2389217" y="3832181"/>
            <a:ext cx="2645460" cy="746663"/>
          </a:xfrm>
          <a:prstGeom prst="rect">
            <a:avLst/>
          </a:prstGeom>
        </p:spPr>
      </p:pic>
      <p:sp>
        <p:nvSpPr>
          <p:cNvPr id="32" name="TextBox 129"/>
          <p:cNvSpPr txBox="1">
            <a:spLocks noChangeArrowheads="1"/>
          </p:cNvSpPr>
          <p:nvPr/>
        </p:nvSpPr>
        <p:spPr bwMode="auto">
          <a:xfrm>
            <a:off x="2008142" y="1251575"/>
            <a:ext cx="493749"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000" dirty="0"/>
              <a:t>20</a:t>
            </a:r>
          </a:p>
        </p:txBody>
      </p:sp>
      <p:cxnSp>
        <p:nvCxnSpPr>
          <p:cNvPr id="33" name="Straight Connector 130"/>
          <p:cNvCxnSpPr>
            <a:cxnSpLocks noChangeShapeType="1"/>
          </p:cNvCxnSpPr>
          <p:nvPr/>
        </p:nvCxnSpPr>
        <p:spPr bwMode="auto">
          <a:xfrm>
            <a:off x="2356299" y="1380701"/>
            <a:ext cx="37981" cy="0"/>
          </a:xfrm>
          <a:prstGeom prst="line">
            <a:avLst/>
          </a:prstGeom>
          <a:noFill/>
          <a:ln w="9525">
            <a:solidFill>
              <a:schemeClr val="tx1"/>
            </a:solidFill>
            <a:round/>
            <a:headEnd/>
            <a:tailEnd/>
          </a:ln>
        </p:spPr>
      </p:cxnSp>
      <p:cxnSp>
        <p:nvCxnSpPr>
          <p:cNvPr id="34" name="Straight Connector 23"/>
          <p:cNvCxnSpPr>
            <a:cxnSpLocks noChangeShapeType="1"/>
          </p:cNvCxnSpPr>
          <p:nvPr/>
        </p:nvCxnSpPr>
        <p:spPr bwMode="auto">
          <a:xfrm flipV="1">
            <a:off x="2393485" y="2518741"/>
            <a:ext cx="0" cy="827900"/>
          </a:xfrm>
          <a:prstGeom prst="line">
            <a:avLst/>
          </a:prstGeom>
          <a:noFill/>
          <a:ln w="9525">
            <a:solidFill>
              <a:schemeClr val="tx1"/>
            </a:solidFill>
            <a:round/>
            <a:headEnd/>
            <a:tailEnd/>
          </a:ln>
        </p:spPr>
      </p:cxnSp>
      <p:cxnSp>
        <p:nvCxnSpPr>
          <p:cNvPr id="35" name="Straight Connector 106"/>
          <p:cNvCxnSpPr>
            <a:cxnSpLocks noChangeShapeType="1"/>
          </p:cNvCxnSpPr>
          <p:nvPr/>
        </p:nvCxnSpPr>
        <p:spPr bwMode="auto">
          <a:xfrm>
            <a:off x="2380825" y="3343689"/>
            <a:ext cx="2658648" cy="0"/>
          </a:xfrm>
          <a:prstGeom prst="line">
            <a:avLst/>
          </a:prstGeom>
          <a:noFill/>
          <a:ln w="9525">
            <a:solidFill>
              <a:schemeClr val="tx1"/>
            </a:solidFill>
            <a:round/>
            <a:headEnd/>
            <a:tailEnd/>
          </a:ln>
        </p:spPr>
      </p:cxnSp>
      <p:sp>
        <p:nvSpPr>
          <p:cNvPr id="36" name="TextBox 26"/>
          <p:cNvSpPr txBox="1">
            <a:spLocks noChangeArrowheads="1"/>
          </p:cNvSpPr>
          <p:nvPr/>
        </p:nvSpPr>
        <p:spPr bwMode="auto">
          <a:xfrm>
            <a:off x="2558068" y="3310692"/>
            <a:ext cx="493749" cy="2333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000"/>
              <a:t>50</a:t>
            </a:r>
          </a:p>
        </p:txBody>
      </p:sp>
      <p:cxnSp>
        <p:nvCxnSpPr>
          <p:cNvPr id="37" name="Straight Connector 110"/>
          <p:cNvCxnSpPr>
            <a:cxnSpLocks noChangeShapeType="1"/>
          </p:cNvCxnSpPr>
          <p:nvPr/>
        </p:nvCxnSpPr>
        <p:spPr bwMode="auto">
          <a:xfrm flipV="1">
            <a:off x="2804943" y="3346688"/>
            <a:ext cx="0" cy="35996"/>
          </a:xfrm>
          <a:prstGeom prst="line">
            <a:avLst/>
          </a:prstGeom>
          <a:noFill/>
          <a:ln w="9525">
            <a:solidFill>
              <a:schemeClr val="tx1"/>
            </a:solidFill>
            <a:round/>
            <a:headEnd/>
            <a:tailEnd/>
          </a:ln>
        </p:spPr>
      </p:cxnSp>
      <p:sp>
        <p:nvSpPr>
          <p:cNvPr id="38" name="TextBox 114"/>
          <p:cNvSpPr txBox="1">
            <a:spLocks noChangeArrowheads="1"/>
          </p:cNvSpPr>
          <p:nvPr/>
        </p:nvSpPr>
        <p:spPr bwMode="auto">
          <a:xfrm>
            <a:off x="2969525" y="3307693"/>
            <a:ext cx="493749" cy="2333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000"/>
              <a:t>100</a:t>
            </a:r>
          </a:p>
        </p:txBody>
      </p:sp>
      <p:cxnSp>
        <p:nvCxnSpPr>
          <p:cNvPr id="39" name="Straight Connector 115"/>
          <p:cNvCxnSpPr>
            <a:cxnSpLocks noChangeShapeType="1"/>
          </p:cNvCxnSpPr>
          <p:nvPr/>
        </p:nvCxnSpPr>
        <p:spPr bwMode="auto">
          <a:xfrm flipV="1">
            <a:off x="3216400" y="3343689"/>
            <a:ext cx="0" cy="35996"/>
          </a:xfrm>
          <a:prstGeom prst="line">
            <a:avLst/>
          </a:prstGeom>
          <a:noFill/>
          <a:ln w="9525">
            <a:solidFill>
              <a:schemeClr val="tx1"/>
            </a:solidFill>
            <a:round/>
            <a:headEnd/>
            <a:tailEnd/>
          </a:ln>
        </p:spPr>
      </p:cxnSp>
      <p:sp>
        <p:nvSpPr>
          <p:cNvPr id="40" name="TextBox 116"/>
          <p:cNvSpPr txBox="1">
            <a:spLocks noChangeArrowheads="1"/>
          </p:cNvSpPr>
          <p:nvPr/>
        </p:nvSpPr>
        <p:spPr bwMode="auto">
          <a:xfrm>
            <a:off x="3380983" y="3310692"/>
            <a:ext cx="493749" cy="2333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000"/>
              <a:t>150</a:t>
            </a:r>
          </a:p>
        </p:txBody>
      </p:sp>
      <p:cxnSp>
        <p:nvCxnSpPr>
          <p:cNvPr id="41" name="Straight Connector 117"/>
          <p:cNvCxnSpPr>
            <a:cxnSpLocks noChangeShapeType="1"/>
          </p:cNvCxnSpPr>
          <p:nvPr/>
        </p:nvCxnSpPr>
        <p:spPr bwMode="auto">
          <a:xfrm flipV="1">
            <a:off x="3627857" y="3346688"/>
            <a:ext cx="0" cy="35996"/>
          </a:xfrm>
          <a:prstGeom prst="line">
            <a:avLst/>
          </a:prstGeom>
          <a:noFill/>
          <a:ln w="9525">
            <a:solidFill>
              <a:schemeClr val="tx1"/>
            </a:solidFill>
            <a:round/>
            <a:headEnd/>
            <a:tailEnd/>
          </a:ln>
        </p:spPr>
      </p:cxnSp>
      <p:sp>
        <p:nvSpPr>
          <p:cNvPr id="42" name="TextBox 118"/>
          <p:cNvSpPr txBox="1">
            <a:spLocks noChangeArrowheads="1"/>
          </p:cNvSpPr>
          <p:nvPr/>
        </p:nvSpPr>
        <p:spPr bwMode="auto">
          <a:xfrm>
            <a:off x="3786111" y="3307693"/>
            <a:ext cx="493749" cy="2333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000"/>
              <a:t>200</a:t>
            </a:r>
          </a:p>
        </p:txBody>
      </p:sp>
      <p:cxnSp>
        <p:nvCxnSpPr>
          <p:cNvPr id="43" name="Straight Connector 119"/>
          <p:cNvCxnSpPr>
            <a:cxnSpLocks noChangeShapeType="1"/>
          </p:cNvCxnSpPr>
          <p:nvPr/>
        </p:nvCxnSpPr>
        <p:spPr bwMode="auto">
          <a:xfrm flipV="1">
            <a:off x="4032985" y="3343689"/>
            <a:ext cx="0" cy="35996"/>
          </a:xfrm>
          <a:prstGeom prst="line">
            <a:avLst/>
          </a:prstGeom>
          <a:noFill/>
          <a:ln w="9525">
            <a:solidFill>
              <a:schemeClr val="tx1"/>
            </a:solidFill>
            <a:round/>
            <a:headEnd/>
            <a:tailEnd/>
          </a:ln>
        </p:spPr>
      </p:cxnSp>
      <p:sp>
        <p:nvSpPr>
          <p:cNvPr id="44" name="TextBox 120"/>
          <p:cNvSpPr txBox="1">
            <a:spLocks noChangeArrowheads="1"/>
          </p:cNvSpPr>
          <p:nvPr/>
        </p:nvSpPr>
        <p:spPr bwMode="auto">
          <a:xfrm>
            <a:off x="4200733" y="3307693"/>
            <a:ext cx="493749" cy="2333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000"/>
              <a:t>250</a:t>
            </a:r>
          </a:p>
        </p:txBody>
      </p:sp>
      <p:cxnSp>
        <p:nvCxnSpPr>
          <p:cNvPr id="45" name="Straight Connector 121"/>
          <p:cNvCxnSpPr>
            <a:cxnSpLocks noChangeShapeType="1"/>
          </p:cNvCxnSpPr>
          <p:nvPr/>
        </p:nvCxnSpPr>
        <p:spPr bwMode="auto">
          <a:xfrm flipV="1">
            <a:off x="4447607" y="3343689"/>
            <a:ext cx="0" cy="35996"/>
          </a:xfrm>
          <a:prstGeom prst="line">
            <a:avLst/>
          </a:prstGeom>
          <a:noFill/>
          <a:ln w="9525">
            <a:solidFill>
              <a:schemeClr val="tx1"/>
            </a:solidFill>
            <a:round/>
            <a:headEnd/>
            <a:tailEnd/>
          </a:ln>
        </p:spPr>
      </p:cxnSp>
      <p:sp>
        <p:nvSpPr>
          <p:cNvPr id="46" name="TextBox 122"/>
          <p:cNvSpPr txBox="1">
            <a:spLocks noChangeArrowheads="1"/>
          </p:cNvSpPr>
          <p:nvPr/>
        </p:nvSpPr>
        <p:spPr bwMode="auto">
          <a:xfrm>
            <a:off x="4615355" y="3307693"/>
            <a:ext cx="493749" cy="2333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000"/>
              <a:t>300</a:t>
            </a:r>
          </a:p>
        </p:txBody>
      </p:sp>
      <p:cxnSp>
        <p:nvCxnSpPr>
          <p:cNvPr id="47" name="Straight Connector 123"/>
          <p:cNvCxnSpPr>
            <a:cxnSpLocks noChangeShapeType="1"/>
          </p:cNvCxnSpPr>
          <p:nvPr/>
        </p:nvCxnSpPr>
        <p:spPr bwMode="auto">
          <a:xfrm flipV="1">
            <a:off x="4862230" y="3343689"/>
            <a:ext cx="0" cy="35996"/>
          </a:xfrm>
          <a:prstGeom prst="line">
            <a:avLst/>
          </a:prstGeom>
          <a:noFill/>
          <a:ln w="9525">
            <a:solidFill>
              <a:schemeClr val="tx1"/>
            </a:solidFill>
            <a:round/>
            <a:headEnd/>
            <a:tailEnd/>
          </a:ln>
        </p:spPr>
      </p:cxnSp>
      <p:sp>
        <p:nvSpPr>
          <p:cNvPr id="48" name="TextBox 124"/>
          <p:cNvSpPr txBox="1">
            <a:spLocks noChangeArrowheads="1"/>
          </p:cNvSpPr>
          <p:nvPr/>
        </p:nvSpPr>
        <p:spPr bwMode="auto">
          <a:xfrm>
            <a:off x="2004183" y="3212606"/>
            <a:ext cx="493749" cy="2333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000" dirty="0"/>
              <a:t>0</a:t>
            </a:r>
          </a:p>
        </p:txBody>
      </p:sp>
      <p:cxnSp>
        <p:nvCxnSpPr>
          <p:cNvPr id="50" name="Straight Connector 125"/>
          <p:cNvCxnSpPr>
            <a:cxnSpLocks noChangeShapeType="1"/>
          </p:cNvCxnSpPr>
          <p:nvPr/>
        </p:nvCxnSpPr>
        <p:spPr bwMode="auto">
          <a:xfrm>
            <a:off x="2352339" y="3337718"/>
            <a:ext cx="37981" cy="0"/>
          </a:xfrm>
          <a:prstGeom prst="line">
            <a:avLst/>
          </a:prstGeom>
          <a:noFill/>
          <a:ln w="9525">
            <a:solidFill>
              <a:schemeClr val="tx1"/>
            </a:solidFill>
            <a:round/>
            <a:headEnd/>
            <a:tailEnd/>
          </a:ln>
        </p:spPr>
      </p:cxnSp>
      <p:sp>
        <p:nvSpPr>
          <p:cNvPr id="51" name="TextBox 129"/>
          <p:cNvSpPr txBox="1">
            <a:spLocks noChangeArrowheads="1"/>
          </p:cNvSpPr>
          <p:nvPr/>
        </p:nvSpPr>
        <p:spPr bwMode="auto">
          <a:xfrm>
            <a:off x="2001017" y="2953184"/>
            <a:ext cx="493749" cy="2333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000" dirty="0"/>
              <a:t>5</a:t>
            </a:r>
          </a:p>
        </p:txBody>
      </p:sp>
      <p:cxnSp>
        <p:nvCxnSpPr>
          <p:cNvPr id="52" name="Straight Connector 130"/>
          <p:cNvCxnSpPr>
            <a:cxnSpLocks noChangeShapeType="1"/>
          </p:cNvCxnSpPr>
          <p:nvPr/>
        </p:nvCxnSpPr>
        <p:spPr bwMode="auto">
          <a:xfrm>
            <a:off x="2349174" y="3082309"/>
            <a:ext cx="37981" cy="0"/>
          </a:xfrm>
          <a:prstGeom prst="line">
            <a:avLst/>
          </a:prstGeom>
          <a:noFill/>
          <a:ln w="9525">
            <a:solidFill>
              <a:schemeClr val="tx1"/>
            </a:solidFill>
            <a:round/>
            <a:headEnd/>
            <a:tailEnd/>
          </a:ln>
        </p:spPr>
      </p:cxnSp>
      <p:sp>
        <p:nvSpPr>
          <p:cNvPr id="53" name="TextBox 131"/>
          <p:cNvSpPr txBox="1">
            <a:spLocks noChangeArrowheads="1"/>
          </p:cNvSpPr>
          <p:nvPr/>
        </p:nvSpPr>
        <p:spPr bwMode="auto">
          <a:xfrm>
            <a:off x="2004183" y="2717811"/>
            <a:ext cx="493749" cy="2333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000" dirty="0"/>
              <a:t>10</a:t>
            </a:r>
          </a:p>
        </p:txBody>
      </p:sp>
      <p:cxnSp>
        <p:nvCxnSpPr>
          <p:cNvPr id="54" name="Straight Connector 132"/>
          <p:cNvCxnSpPr>
            <a:cxnSpLocks noChangeShapeType="1"/>
          </p:cNvCxnSpPr>
          <p:nvPr/>
        </p:nvCxnSpPr>
        <p:spPr bwMode="auto">
          <a:xfrm>
            <a:off x="2352339" y="2842921"/>
            <a:ext cx="37981" cy="0"/>
          </a:xfrm>
          <a:prstGeom prst="line">
            <a:avLst/>
          </a:prstGeom>
          <a:noFill/>
          <a:ln w="9525">
            <a:solidFill>
              <a:schemeClr val="tx1"/>
            </a:solidFill>
            <a:round/>
            <a:headEnd/>
            <a:tailEnd/>
          </a:ln>
        </p:spPr>
      </p:cxnSp>
      <p:sp>
        <p:nvSpPr>
          <p:cNvPr id="55" name="TextBox 32"/>
          <p:cNvSpPr txBox="1">
            <a:spLocks noChangeArrowheads="1"/>
          </p:cNvSpPr>
          <p:nvPr/>
        </p:nvSpPr>
        <p:spPr bwMode="auto">
          <a:xfrm>
            <a:off x="2956962" y="3451675"/>
            <a:ext cx="1208954" cy="2333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000"/>
              <a:t>distance (nm)</a:t>
            </a:r>
          </a:p>
        </p:txBody>
      </p:sp>
      <p:sp>
        <p:nvSpPr>
          <p:cNvPr id="56" name="TextBox 134"/>
          <p:cNvSpPr txBox="1">
            <a:spLocks noChangeArrowheads="1"/>
          </p:cNvSpPr>
          <p:nvPr/>
        </p:nvSpPr>
        <p:spPr bwMode="auto">
          <a:xfrm rot="16200000">
            <a:off x="1452237" y="2780195"/>
            <a:ext cx="1237469" cy="2462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000" dirty="0"/>
              <a:t>height (nm)</a:t>
            </a:r>
          </a:p>
        </p:txBody>
      </p:sp>
      <p:sp>
        <p:nvSpPr>
          <p:cNvPr id="57" name="TextBox 187"/>
          <p:cNvSpPr txBox="1">
            <a:spLocks noChangeArrowheads="1"/>
          </p:cNvSpPr>
          <p:nvPr/>
        </p:nvSpPr>
        <p:spPr bwMode="auto">
          <a:xfrm>
            <a:off x="3332656" y="2583199"/>
            <a:ext cx="3810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400" dirty="0"/>
              <a:t>2</a:t>
            </a:r>
          </a:p>
        </p:txBody>
      </p:sp>
      <p:sp>
        <p:nvSpPr>
          <p:cNvPr id="58" name="TextBox 129"/>
          <p:cNvSpPr txBox="1">
            <a:spLocks noChangeArrowheads="1"/>
          </p:cNvSpPr>
          <p:nvPr/>
        </p:nvSpPr>
        <p:spPr bwMode="auto">
          <a:xfrm>
            <a:off x="1995971" y="2468535"/>
            <a:ext cx="493749" cy="2333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000" dirty="0"/>
              <a:t>15</a:t>
            </a:r>
          </a:p>
        </p:txBody>
      </p:sp>
      <p:cxnSp>
        <p:nvCxnSpPr>
          <p:cNvPr id="59" name="Straight Connector 130"/>
          <p:cNvCxnSpPr>
            <a:cxnSpLocks noChangeShapeType="1"/>
          </p:cNvCxnSpPr>
          <p:nvPr/>
        </p:nvCxnSpPr>
        <p:spPr bwMode="auto">
          <a:xfrm>
            <a:off x="2344128" y="2597661"/>
            <a:ext cx="37981" cy="0"/>
          </a:xfrm>
          <a:prstGeom prst="line">
            <a:avLst/>
          </a:prstGeom>
          <a:noFill/>
          <a:ln w="9525">
            <a:solidFill>
              <a:schemeClr val="tx1"/>
            </a:solidFill>
            <a:round/>
            <a:headEnd/>
            <a:tailEnd/>
          </a:ln>
        </p:spPr>
      </p:cxnSp>
      <p:cxnSp>
        <p:nvCxnSpPr>
          <p:cNvPr id="60" name="Straight Connector 23"/>
          <p:cNvCxnSpPr>
            <a:cxnSpLocks noChangeShapeType="1"/>
          </p:cNvCxnSpPr>
          <p:nvPr/>
        </p:nvCxnSpPr>
        <p:spPr bwMode="auto">
          <a:xfrm flipV="1">
            <a:off x="2393485" y="3747536"/>
            <a:ext cx="0" cy="827900"/>
          </a:xfrm>
          <a:prstGeom prst="line">
            <a:avLst/>
          </a:prstGeom>
          <a:noFill/>
          <a:ln w="9525">
            <a:solidFill>
              <a:schemeClr val="tx1"/>
            </a:solidFill>
            <a:round/>
            <a:headEnd/>
            <a:tailEnd/>
          </a:ln>
        </p:spPr>
      </p:cxnSp>
      <p:cxnSp>
        <p:nvCxnSpPr>
          <p:cNvPr id="61" name="Straight Connector 106"/>
          <p:cNvCxnSpPr>
            <a:cxnSpLocks noChangeShapeType="1"/>
          </p:cNvCxnSpPr>
          <p:nvPr/>
        </p:nvCxnSpPr>
        <p:spPr bwMode="auto">
          <a:xfrm>
            <a:off x="2380825" y="4572483"/>
            <a:ext cx="2658648" cy="0"/>
          </a:xfrm>
          <a:prstGeom prst="line">
            <a:avLst/>
          </a:prstGeom>
          <a:noFill/>
          <a:ln w="9525">
            <a:solidFill>
              <a:schemeClr val="tx1"/>
            </a:solidFill>
            <a:round/>
            <a:headEnd/>
            <a:tailEnd/>
          </a:ln>
        </p:spPr>
      </p:cxnSp>
      <p:sp>
        <p:nvSpPr>
          <p:cNvPr id="62" name="TextBox 26"/>
          <p:cNvSpPr txBox="1">
            <a:spLocks noChangeArrowheads="1"/>
          </p:cNvSpPr>
          <p:nvPr/>
        </p:nvSpPr>
        <p:spPr bwMode="auto">
          <a:xfrm>
            <a:off x="2558068" y="4539487"/>
            <a:ext cx="493749" cy="2333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000" dirty="0"/>
              <a:t>50</a:t>
            </a:r>
          </a:p>
        </p:txBody>
      </p:sp>
      <p:cxnSp>
        <p:nvCxnSpPr>
          <p:cNvPr id="63" name="Straight Connector 110"/>
          <p:cNvCxnSpPr>
            <a:cxnSpLocks noChangeShapeType="1"/>
          </p:cNvCxnSpPr>
          <p:nvPr/>
        </p:nvCxnSpPr>
        <p:spPr bwMode="auto">
          <a:xfrm flipV="1">
            <a:off x="2804943" y="4575483"/>
            <a:ext cx="0" cy="35996"/>
          </a:xfrm>
          <a:prstGeom prst="line">
            <a:avLst/>
          </a:prstGeom>
          <a:noFill/>
          <a:ln w="9525">
            <a:solidFill>
              <a:schemeClr val="tx1"/>
            </a:solidFill>
            <a:round/>
            <a:headEnd/>
            <a:tailEnd/>
          </a:ln>
        </p:spPr>
      </p:cxnSp>
      <p:sp>
        <p:nvSpPr>
          <p:cNvPr id="64" name="TextBox 114"/>
          <p:cNvSpPr txBox="1">
            <a:spLocks noChangeArrowheads="1"/>
          </p:cNvSpPr>
          <p:nvPr/>
        </p:nvSpPr>
        <p:spPr bwMode="auto">
          <a:xfrm>
            <a:off x="2969525" y="4536487"/>
            <a:ext cx="493749" cy="2333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000"/>
              <a:t>100</a:t>
            </a:r>
          </a:p>
        </p:txBody>
      </p:sp>
      <p:cxnSp>
        <p:nvCxnSpPr>
          <p:cNvPr id="65" name="Straight Connector 115"/>
          <p:cNvCxnSpPr>
            <a:cxnSpLocks noChangeShapeType="1"/>
          </p:cNvCxnSpPr>
          <p:nvPr/>
        </p:nvCxnSpPr>
        <p:spPr bwMode="auto">
          <a:xfrm flipV="1">
            <a:off x="3216400" y="4572483"/>
            <a:ext cx="0" cy="35996"/>
          </a:xfrm>
          <a:prstGeom prst="line">
            <a:avLst/>
          </a:prstGeom>
          <a:noFill/>
          <a:ln w="9525">
            <a:solidFill>
              <a:schemeClr val="tx1"/>
            </a:solidFill>
            <a:round/>
            <a:headEnd/>
            <a:tailEnd/>
          </a:ln>
        </p:spPr>
      </p:cxnSp>
      <p:sp>
        <p:nvSpPr>
          <p:cNvPr id="66" name="TextBox 116"/>
          <p:cNvSpPr txBox="1">
            <a:spLocks noChangeArrowheads="1"/>
          </p:cNvSpPr>
          <p:nvPr/>
        </p:nvSpPr>
        <p:spPr bwMode="auto">
          <a:xfrm>
            <a:off x="3380983" y="4539487"/>
            <a:ext cx="493749" cy="2333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000"/>
              <a:t>150</a:t>
            </a:r>
          </a:p>
        </p:txBody>
      </p:sp>
      <p:cxnSp>
        <p:nvCxnSpPr>
          <p:cNvPr id="67" name="Straight Connector 117"/>
          <p:cNvCxnSpPr>
            <a:cxnSpLocks noChangeShapeType="1"/>
          </p:cNvCxnSpPr>
          <p:nvPr/>
        </p:nvCxnSpPr>
        <p:spPr bwMode="auto">
          <a:xfrm flipV="1">
            <a:off x="3627857" y="4575483"/>
            <a:ext cx="0" cy="35996"/>
          </a:xfrm>
          <a:prstGeom prst="line">
            <a:avLst/>
          </a:prstGeom>
          <a:noFill/>
          <a:ln w="9525">
            <a:solidFill>
              <a:schemeClr val="tx1"/>
            </a:solidFill>
            <a:round/>
            <a:headEnd/>
            <a:tailEnd/>
          </a:ln>
        </p:spPr>
      </p:cxnSp>
      <p:sp>
        <p:nvSpPr>
          <p:cNvPr id="68" name="TextBox 118"/>
          <p:cNvSpPr txBox="1">
            <a:spLocks noChangeArrowheads="1"/>
          </p:cNvSpPr>
          <p:nvPr/>
        </p:nvSpPr>
        <p:spPr bwMode="auto">
          <a:xfrm>
            <a:off x="3786111" y="4536487"/>
            <a:ext cx="493749" cy="2333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000"/>
              <a:t>200</a:t>
            </a:r>
          </a:p>
        </p:txBody>
      </p:sp>
      <p:cxnSp>
        <p:nvCxnSpPr>
          <p:cNvPr id="69" name="Straight Connector 119"/>
          <p:cNvCxnSpPr>
            <a:cxnSpLocks noChangeShapeType="1"/>
          </p:cNvCxnSpPr>
          <p:nvPr/>
        </p:nvCxnSpPr>
        <p:spPr bwMode="auto">
          <a:xfrm flipV="1">
            <a:off x="4032985" y="4572483"/>
            <a:ext cx="0" cy="35996"/>
          </a:xfrm>
          <a:prstGeom prst="line">
            <a:avLst/>
          </a:prstGeom>
          <a:noFill/>
          <a:ln w="9525">
            <a:solidFill>
              <a:schemeClr val="tx1"/>
            </a:solidFill>
            <a:round/>
            <a:headEnd/>
            <a:tailEnd/>
          </a:ln>
        </p:spPr>
      </p:cxnSp>
      <p:sp>
        <p:nvSpPr>
          <p:cNvPr id="70" name="TextBox 120"/>
          <p:cNvSpPr txBox="1">
            <a:spLocks noChangeArrowheads="1"/>
          </p:cNvSpPr>
          <p:nvPr/>
        </p:nvSpPr>
        <p:spPr bwMode="auto">
          <a:xfrm>
            <a:off x="4200733" y="4536487"/>
            <a:ext cx="493749" cy="2333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000"/>
              <a:t>250</a:t>
            </a:r>
          </a:p>
        </p:txBody>
      </p:sp>
      <p:cxnSp>
        <p:nvCxnSpPr>
          <p:cNvPr id="71" name="Straight Connector 121"/>
          <p:cNvCxnSpPr>
            <a:cxnSpLocks noChangeShapeType="1"/>
          </p:cNvCxnSpPr>
          <p:nvPr/>
        </p:nvCxnSpPr>
        <p:spPr bwMode="auto">
          <a:xfrm flipV="1">
            <a:off x="4447607" y="4572483"/>
            <a:ext cx="0" cy="35996"/>
          </a:xfrm>
          <a:prstGeom prst="line">
            <a:avLst/>
          </a:prstGeom>
          <a:noFill/>
          <a:ln w="9525">
            <a:solidFill>
              <a:schemeClr val="tx1"/>
            </a:solidFill>
            <a:round/>
            <a:headEnd/>
            <a:tailEnd/>
          </a:ln>
        </p:spPr>
      </p:cxnSp>
      <p:sp>
        <p:nvSpPr>
          <p:cNvPr id="72" name="TextBox 122"/>
          <p:cNvSpPr txBox="1">
            <a:spLocks noChangeArrowheads="1"/>
          </p:cNvSpPr>
          <p:nvPr/>
        </p:nvSpPr>
        <p:spPr bwMode="auto">
          <a:xfrm>
            <a:off x="4615355" y="4536487"/>
            <a:ext cx="493749" cy="2333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000"/>
              <a:t>300</a:t>
            </a:r>
          </a:p>
        </p:txBody>
      </p:sp>
      <p:cxnSp>
        <p:nvCxnSpPr>
          <p:cNvPr id="73" name="Straight Connector 123"/>
          <p:cNvCxnSpPr>
            <a:cxnSpLocks noChangeShapeType="1"/>
          </p:cNvCxnSpPr>
          <p:nvPr/>
        </p:nvCxnSpPr>
        <p:spPr bwMode="auto">
          <a:xfrm flipV="1">
            <a:off x="4862230" y="4572483"/>
            <a:ext cx="0" cy="35996"/>
          </a:xfrm>
          <a:prstGeom prst="line">
            <a:avLst/>
          </a:prstGeom>
          <a:noFill/>
          <a:ln w="9525">
            <a:solidFill>
              <a:schemeClr val="tx1"/>
            </a:solidFill>
            <a:round/>
            <a:headEnd/>
            <a:tailEnd/>
          </a:ln>
        </p:spPr>
      </p:cxnSp>
      <p:sp>
        <p:nvSpPr>
          <p:cNvPr id="74" name="TextBox 124"/>
          <p:cNvSpPr txBox="1">
            <a:spLocks noChangeArrowheads="1"/>
          </p:cNvSpPr>
          <p:nvPr/>
        </p:nvSpPr>
        <p:spPr bwMode="auto">
          <a:xfrm>
            <a:off x="2004183" y="4441400"/>
            <a:ext cx="493749" cy="2333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000" dirty="0"/>
              <a:t>0</a:t>
            </a:r>
          </a:p>
        </p:txBody>
      </p:sp>
      <p:cxnSp>
        <p:nvCxnSpPr>
          <p:cNvPr id="75" name="Straight Connector 125"/>
          <p:cNvCxnSpPr>
            <a:cxnSpLocks noChangeShapeType="1"/>
          </p:cNvCxnSpPr>
          <p:nvPr/>
        </p:nvCxnSpPr>
        <p:spPr bwMode="auto">
          <a:xfrm>
            <a:off x="2352339" y="4566513"/>
            <a:ext cx="37981" cy="0"/>
          </a:xfrm>
          <a:prstGeom prst="line">
            <a:avLst/>
          </a:prstGeom>
          <a:noFill/>
          <a:ln w="9525">
            <a:solidFill>
              <a:schemeClr val="tx1"/>
            </a:solidFill>
            <a:round/>
            <a:headEnd/>
            <a:tailEnd/>
          </a:ln>
        </p:spPr>
      </p:cxnSp>
      <p:sp>
        <p:nvSpPr>
          <p:cNvPr id="76" name="TextBox 129"/>
          <p:cNvSpPr txBox="1">
            <a:spLocks noChangeArrowheads="1"/>
          </p:cNvSpPr>
          <p:nvPr/>
        </p:nvSpPr>
        <p:spPr bwMode="auto">
          <a:xfrm>
            <a:off x="2001017" y="4234178"/>
            <a:ext cx="493749" cy="2333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000" dirty="0"/>
              <a:t>2</a:t>
            </a:r>
          </a:p>
        </p:txBody>
      </p:sp>
      <p:cxnSp>
        <p:nvCxnSpPr>
          <p:cNvPr id="77" name="Straight Connector 130"/>
          <p:cNvCxnSpPr>
            <a:cxnSpLocks noChangeShapeType="1"/>
          </p:cNvCxnSpPr>
          <p:nvPr/>
        </p:nvCxnSpPr>
        <p:spPr bwMode="auto">
          <a:xfrm>
            <a:off x="2349174" y="4363304"/>
            <a:ext cx="37981" cy="0"/>
          </a:xfrm>
          <a:prstGeom prst="line">
            <a:avLst/>
          </a:prstGeom>
          <a:noFill/>
          <a:ln w="9525">
            <a:solidFill>
              <a:schemeClr val="tx1"/>
            </a:solidFill>
            <a:round/>
            <a:headEnd/>
            <a:tailEnd/>
          </a:ln>
        </p:spPr>
      </p:cxnSp>
      <p:sp>
        <p:nvSpPr>
          <p:cNvPr id="78" name="TextBox 131"/>
          <p:cNvSpPr txBox="1">
            <a:spLocks noChangeArrowheads="1"/>
          </p:cNvSpPr>
          <p:nvPr/>
        </p:nvSpPr>
        <p:spPr bwMode="auto">
          <a:xfrm>
            <a:off x="2004183" y="4034943"/>
            <a:ext cx="493749" cy="2333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000" dirty="0"/>
              <a:t>4</a:t>
            </a:r>
          </a:p>
        </p:txBody>
      </p:sp>
      <p:cxnSp>
        <p:nvCxnSpPr>
          <p:cNvPr id="79" name="Straight Connector 132"/>
          <p:cNvCxnSpPr>
            <a:cxnSpLocks noChangeShapeType="1"/>
          </p:cNvCxnSpPr>
          <p:nvPr/>
        </p:nvCxnSpPr>
        <p:spPr bwMode="auto">
          <a:xfrm>
            <a:off x="2352339" y="4160053"/>
            <a:ext cx="37981" cy="0"/>
          </a:xfrm>
          <a:prstGeom prst="line">
            <a:avLst/>
          </a:prstGeom>
          <a:noFill/>
          <a:ln w="9525">
            <a:solidFill>
              <a:schemeClr val="tx1"/>
            </a:solidFill>
            <a:round/>
            <a:headEnd/>
            <a:tailEnd/>
          </a:ln>
        </p:spPr>
      </p:cxnSp>
      <p:sp>
        <p:nvSpPr>
          <p:cNvPr id="80" name="TextBox 32"/>
          <p:cNvSpPr txBox="1">
            <a:spLocks noChangeArrowheads="1"/>
          </p:cNvSpPr>
          <p:nvPr/>
        </p:nvSpPr>
        <p:spPr bwMode="auto">
          <a:xfrm>
            <a:off x="2956962" y="4680470"/>
            <a:ext cx="1208954" cy="2333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000"/>
              <a:t>distance (nm)</a:t>
            </a:r>
          </a:p>
        </p:txBody>
      </p:sp>
      <p:sp>
        <p:nvSpPr>
          <p:cNvPr id="81" name="Rectangle 167"/>
          <p:cNvSpPr>
            <a:spLocks noChangeArrowheads="1"/>
          </p:cNvSpPr>
          <p:nvPr/>
        </p:nvSpPr>
        <p:spPr bwMode="auto">
          <a:xfrm>
            <a:off x="1905529" y="3677001"/>
            <a:ext cx="3276600" cy="1228795"/>
          </a:xfrm>
          <a:prstGeom prst="rect">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82" name="TextBox 187"/>
          <p:cNvSpPr txBox="1">
            <a:spLocks noChangeArrowheads="1"/>
          </p:cNvSpPr>
          <p:nvPr/>
        </p:nvSpPr>
        <p:spPr bwMode="auto">
          <a:xfrm>
            <a:off x="3397776" y="3811994"/>
            <a:ext cx="3810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400" dirty="0"/>
              <a:t>1</a:t>
            </a:r>
          </a:p>
        </p:txBody>
      </p:sp>
      <p:sp>
        <p:nvSpPr>
          <p:cNvPr id="83" name="TextBox 129"/>
          <p:cNvSpPr txBox="1">
            <a:spLocks noChangeArrowheads="1"/>
          </p:cNvSpPr>
          <p:nvPr/>
        </p:nvSpPr>
        <p:spPr bwMode="auto">
          <a:xfrm>
            <a:off x="2000204" y="3825821"/>
            <a:ext cx="493749" cy="2333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000" dirty="0"/>
              <a:t>6</a:t>
            </a:r>
          </a:p>
        </p:txBody>
      </p:sp>
      <p:cxnSp>
        <p:nvCxnSpPr>
          <p:cNvPr id="84" name="Straight Connector 130"/>
          <p:cNvCxnSpPr>
            <a:cxnSpLocks noChangeShapeType="1"/>
          </p:cNvCxnSpPr>
          <p:nvPr/>
        </p:nvCxnSpPr>
        <p:spPr bwMode="auto">
          <a:xfrm>
            <a:off x="2348361" y="3954947"/>
            <a:ext cx="37981" cy="0"/>
          </a:xfrm>
          <a:prstGeom prst="line">
            <a:avLst/>
          </a:prstGeom>
          <a:noFill/>
          <a:ln w="9525">
            <a:solidFill>
              <a:schemeClr val="tx1"/>
            </a:solidFill>
            <a:round/>
            <a:headEnd/>
            <a:tailEnd/>
          </a:ln>
        </p:spPr>
      </p:cxnSp>
      <p:sp>
        <p:nvSpPr>
          <p:cNvPr id="85" name="TextBox 134"/>
          <p:cNvSpPr txBox="1">
            <a:spLocks noChangeArrowheads="1"/>
          </p:cNvSpPr>
          <p:nvPr/>
        </p:nvSpPr>
        <p:spPr bwMode="auto">
          <a:xfrm rot="16200000">
            <a:off x="1436203" y="4061289"/>
            <a:ext cx="1237469" cy="2462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000" dirty="0"/>
              <a:t>height (nm)</a:t>
            </a:r>
          </a:p>
        </p:txBody>
      </p:sp>
      <p:sp>
        <p:nvSpPr>
          <p:cNvPr id="86" name="Rectangle 85"/>
          <p:cNvSpPr>
            <a:spLocks noChangeArrowheads="1"/>
          </p:cNvSpPr>
          <p:nvPr/>
        </p:nvSpPr>
        <p:spPr bwMode="auto">
          <a:xfrm>
            <a:off x="1857191" y="4925903"/>
            <a:ext cx="332441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just">
              <a:spcBef>
                <a:spcPct val="50000"/>
              </a:spcBef>
            </a:pPr>
            <a:r>
              <a:rPr lang="en-US" sz="1000" dirty="0"/>
              <a:t>Figure S5: </a:t>
            </a:r>
            <a:r>
              <a:rPr lang="en-US" sz="1000" b="0" dirty="0"/>
              <a:t>Selected line profiles from Fig. 8a measured by AFM. These show the near atomic flatness of the nanofabricated graphite and stilpnomelane.</a:t>
            </a:r>
          </a:p>
        </p:txBody>
      </p:sp>
      <p:sp>
        <p:nvSpPr>
          <p:cNvPr id="87" name="TextBox 129"/>
          <p:cNvSpPr txBox="1">
            <a:spLocks noChangeArrowheads="1"/>
          </p:cNvSpPr>
          <p:nvPr/>
        </p:nvSpPr>
        <p:spPr bwMode="auto">
          <a:xfrm>
            <a:off x="2073057" y="1984750"/>
            <a:ext cx="436404"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000" dirty="0"/>
              <a:t>0</a:t>
            </a:r>
          </a:p>
        </p:txBody>
      </p:sp>
      <p:cxnSp>
        <p:nvCxnSpPr>
          <p:cNvPr id="88" name="Straight Connector 130"/>
          <p:cNvCxnSpPr>
            <a:cxnSpLocks noChangeShapeType="1"/>
          </p:cNvCxnSpPr>
          <p:nvPr/>
        </p:nvCxnSpPr>
        <p:spPr bwMode="auto">
          <a:xfrm>
            <a:off x="2363869" y="2113876"/>
            <a:ext cx="37981" cy="0"/>
          </a:xfrm>
          <a:prstGeom prst="line">
            <a:avLst/>
          </a:prstGeom>
          <a:noFill/>
          <a:ln w="9525">
            <a:solidFill>
              <a:schemeClr val="tx1"/>
            </a:solidFill>
            <a:round/>
            <a:headEnd/>
            <a:tailEnd/>
          </a:ln>
        </p:spPr>
      </p:cxnSp>
    </p:spTree>
    <p:extLst>
      <p:ext uri="{BB962C8B-B14F-4D97-AF65-F5344CB8AC3E}">
        <p14:creationId xmlns:p14="http://schemas.microsoft.com/office/powerpoint/2010/main" val="521874262"/>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pitchFamily="2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pitchFamily="23"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57072</TotalTime>
  <Words>1137</Words>
  <Application>Microsoft Office PowerPoint</Application>
  <PresentationFormat>On-screen Show (4:3)</PresentationFormat>
  <Paragraphs>248</Paragraphs>
  <Slides>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ＭＳ Ｐゴシック</vt:lpstr>
      <vt:lpstr>Arial</vt:lpstr>
      <vt:lpstr>Calibri</vt:lpstr>
      <vt:lpstr>Symbol</vt:lpstr>
      <vt:lpstr>Default Design</vt:lpstr>
      <vt:lpstr>PowerPoint Presentation</vt:lpstr>
      <vt:lpstr>PowerPoint Presentation</vt:lpstr>
      <vt:lpstr>PowerPoint Presentation</vt:lpstr>
      <vt:lpstr>PowerPoint Presentation</vt:lpstr>
      <vt:lpstr>PowerPoint Presentation</vt:lpstr>
      <vt:lpstr>PowerPoint Presentation</vt:lpstr>
    </vt:vector>
  </TitlesOfParts>
  <Company>LBNL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Jeff Kortright</dc:creator>
  <cp:lastModifiedBy>Patricia Pantos</cp:lastModifiedBy>
  <cp:revision>467</cp:revision>
  <cp:lastPrinted>2016-09-19T13:56:57Z</cp:lastPrinted>
  <dcterms:created xsi:type="dcterms:W3CDTF">2010-03-12T17:05:39Z</dcterms:created>
  <dcterms:modified xsi:type="dcterms:W3CDTF">2019-03-07T13:00:29Z</dcterms:modified>
</cp:coreProperties>
</file>